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31"/>
  </p:notesMasterIdLst>
  <p:sldIdLst>
    <p:sldId id="256" r:id="rId5"/>
    <p:sldId id="260" r:id="rId6"/>
    <p:sldId id="259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593A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00" autoAdjust="0"/>
    <p:restoredTop sz="94718"/>
  </p:normalViewPr>
  <p:slideViewPr>
    <p:cSldViewPr snapToGrid="0">
      <p:cViewPr varScale="1">
        <p:scale>
          <a:sx n="87" d="100"/>
          <a:sy n="87" d="100"/>
        </p:scale>
        <p:origin x="72" y="8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6" d="100"/>
        <a:sy n="12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commentAuthors" Target="commentAuthors.xml"/><Relationship Id="rId37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87ADD9-2083-264C-A652-8D52D02F7E72}" type="datetimeFigureOut">
              <a:rPr lang="en-US" smtClean="0"/>
              <a:t>13-Feb-23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7DC217-DF71-1A49-B3EA-559F1F43B0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64252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7493" y="1122363"/>
            <a:ext cx="7096933" cy="2387600"/>
          </a:xfrm>
        </p:spPr>
        <p:txBody>
          <a:bodyPr anchor="b">
            <a:noAutofit/>
          </a:bodyPr>
          <a:lstStyle>
            <a:lvl1pPr algn="l">
              <a:defRPr sz="60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7493" y="3602038"/>
            <a:ext cx="9500507" cy="806675"/>
          </a:xfrm>
        </p:spPr>
        <p:txBody>
          <a:bodyPr>
            <a:noAutofit/>
          </a:bodyPr>
          <a:lstStyle>
            <a:lvl1pPr marL="0" indent="0" algn="l">
              <a:buNone/>
              <a:defRPr sz="32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AC79249-FDC0-364D-A734-AE1DE1605D28}"/>
              </a:ext>
            </a:extLst>
          </p:cNvPr>
          <p:cNvSpPr/>
          <p:nvPr userDrawn="1"/>
        </p:nvSpPr>
        <p:spPr>
          <a:xfrm>
            <a:off x="0" y="4572000"/>
            <a:ext cx="12192000" cy="228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02465C8-266D-104C-9C49-323DF4A8277E}"/>
              </a:ext>
            </a:extLst>
          </p:cNvPr>
          <p:cNvSpPr/>
          <p:nvPr userDrawn="1"/>
        </p:nvSpPr>
        <p:spPr>
          <a:xfrm>
            <a:off x="583746" y="4960030"/>
            <a:ext cx="1551214" cy="1551214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37979A1C-BF60-B345-A664-2E4F7A3461EB}"/>
              </a:ext>
            </a:extLst>
          </p:cNvPr>
          <p:cNvSpPr/>
          <p:nvPr userDrawn="1"/>
        </p:nvSpPr>
        <p:spPr>
          <a:xfrm>
            <a:off x="1" y="4571999"/>
            <a:ext cx="1118508" cy="1118508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58080B3E-915C-2D4C-8608-596E1BFD6387}"/>
              </a:ext>
            </a:extLst>
          </p:cNvPr>
          <p:cNvSpPr/>
          <p:nvPr userDrawn="1"/>
        </p:nvSpPr>
        <p:spPr>
          <a:xfrm>
            <a:off x="1" y="5739492"/>
            <a:ext cx="1118508" cy="1118508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15FBB50-09C8-B64E-AE57-67C5E70810CB}"/>
              </a:ext>
            </a:extLst>
          </p:cNvPr>
          <p:cNvGrpSpPr/>
          <p:nvPr userDrawn="1"/>
        </p:nvGrpSpPr>
        <p:grpSpPr>
          <a:xfrm>
            <a:off x="8264427" y="-3419"/>
            <a:ext cx="3927573" cy="3165022"/>
            <a:chOff x="9857014" y="13834"/>
            <a:chExt cx="2334986" cy="1881641"/>
          </a:xfrm>
        </p:grpSpPr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EFBF1E52-11FA-DC48-B7AD-75734232FFE8}"/>
                </a:ext>
              </a:extLst>
            </p:cNvPr>
            <p:cNvSpPr/>
            <p:nvPr userDrawn="1"/>
          </p:nvSpPr>
          <p:spPr>
            <a:xfrm rot="5400000" flipH="1" flipV="1">
              <a:off x="10667433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4850B620-49F5-3748-84AF-682555D52792}"/>
                </a:ext>
              </a:extLst>
            </p:cNvPr>
            <p:cNvSpPr/>
            <p:nvPr userDrawn="1"/>
          </p:nvSpPr>
          <p:spPr>
            <a:xfrm rot="16200000" flipV="1">
              <a:off x="9499940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2" name="Freeform 21">
            <a:extLst>
              <a:ext uri="{FF2B5EF4-FFF2-40B4-BE49-F238E27FC236}">
                <a16:creationId xmlns:a16="http://schemas.microsoft.com/office/drawing/2014/main" id="{BC68F289-2744-2F48-893A-3F17911625C8}"/>
              </a:ext>
            </a:extLst>
          </p:cNvPr>
          <p:cNvSpPr/>
          <p:nvPr userDrawn="1"/>
        </p:nvSpPr>
        <p:spPr>
          <a:xfrm>
            <a:off x="0" y="-1"/>
            <a:ext cx="1167493" cy="1167493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9E240E8A-950E-7946-826C-415CB5DACA43}"/>
              </a:ext>
            </a:extLst>
          </p:cNvPr>
          <p:cNvSpPr/>
          <p:nvPr userDrawn="1"/>
        </p:nvSpPr>
        <p:spPr>
          <a:xfrm>
            <a:off x="11024507" y="4580708"/>
            <a:ext cx="1167493" cy="2277292"/>
          </a:xfrm>
          <a:custGeom>
            <a:avLst/>
            <a:gdLst>
              <a:gd name="connsiteX0" fmla="*/ 1167473 w 1167493"/>
              <a:gd name="connsiteY0" fmla="*/ 0 h 2272167"/>
              <a:gd name="connsiteX1" fmla="*/ 1167493 w 1167493"/>
              <a:gd name="connsiteY1" fmla="*/ 0 h 2272167"/>
              <a:gd name="connsiteX2" fmla="*/ 1167493 w 1167493"/>
              <a:gd name="connsiteY2" fmla="*/ 492960 h 2272167"/>
              <a:gd name="connsiteX3" fmla="*/ 1167493 w 1167493"/>
              <a:gd name="connsiteY3" fmla="*/ 720385 h 2272167"/>
              <a:gd name="connsiteX4" fmla="*/ 1167493 w 1167493"/>
              <a:gd name="connsiteY4" fmla="*/ 2272167 h 2272167"/>
              <a:gd name="connsiteX5" fmla="*/ 0 w 1167493"/>
              <a:gd name="connsiteY5" fmla="*/ 2272167 h 2272167"/>
              <a:gd name="connsiteX6" fmla="*/ 0 w 1167493"/>
              <a:gd name="connsiteY6" fmla="*/ 1898074 h 2272167"/>
              <a:gd name="connsiteX7" fmla="*/ 0 w 1167493"/>
              <a:gd name="connsiteY7" fmla="*/ 1271597 h 2272167"/>
              <a:gd name="connsiteX8" fmla="*/ 0 w 1167493"/>
              <a:gd name="connsiteY8" fmla="*/ 1177688 h 2272167"/>
              <a:gd name="connsiteX9" fmla="*/ 1048124 w 1167493"/>
              <a:gd name="connsiteY9" fmla="*/ 6080 h 2272167"/>
              <a:gd name="connsiteX10" fmla="*/ 1167473 w 1167493"/>
              <a:gd name="connsiteY10" fmla="*/ 0 h 2272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67493" h="2272167">
                <a:moveTo>
                  <a:pt x="1167473" y="0"/>
                </a:moveTo>
                <a:lnTo>
                  <a:pt x="1167493" y="0"/>
                </a:lnTo>
                <a:lnTo>
                  <a:pt x="1167493" y="492960"/>
                </a:lnTo>
                <a:lnTo>
                  <a:pt x="1167493" y="720385"/>
                </a:lnTo>
                <a:lnTo>
                  <a:pt x="1167493" y="2272167"/>
                </a:lnTo>
                <a:lnTo>
                  <a:pt x="0" y="2272167"/>
                </a:lnTo>
                <a:lnTo>
                  <a:pt x="0" y="1898074"/>
                </a:lnTo>
                <a:lnTo>
                  <a:pt x="0" y="1271597"/>
                </a:lnTo>
                <a:lnTo>
                  <a:pt x="0" y="1177688"/>
                </a:lnTo>
                <a:cubicBezTo>
                  <a:pt x="0" y="567919"/>
                  <a:pt x="459408" y="66389"/>
                  <a:pt x="1048124" y="6080"/>
                </a:cubicBezTo>
                <a:lnTo>
                  <a:pt x="1167473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me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>
            <a:extLst>
              <a:ext uri="{FF2B5EF4-FFF2-40B4-BE49-F238E27FC236}">
                <a16:creationId xmlns:a16="http://schemas.microsoft.com/office/drawing/2014/main" id="{6A7F6A3F-E1DD-A246-9A6D-5F9B18BA2588}"/>
              </a:ext>
            </a:extLst>
          </p:cNvPr>
          <p:cNvSpPr/>
          <p:nvPr userDrawn="1"/>
        </p:nvSpPr>
        <p:spPr>
          <a:xfrm flipH="1">
            <a:off x="8580896" y="1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055FD0FC-C8FF-6741-A364-A29CDC6F9495}"/>
              </a:ext>
            </a:extLst>
          </p:cNvPr>
          <p:cNvSpPr/>
          <p:nvPr userDrawn="1"/>
        </p:nvSpPr>
        <p:spPr>
          <a:xfrm rot="5400000" flipH="1">
            <a:off x="1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anchor="b">
            <a:noAutofit/>
          </a:bodyPr>
          <a:lstStyle>
            <a:lvl1pPr>
              <a:defRPr sz="48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087561"/>
            <a:ext cx="9779182" cy="3366815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+mn-lt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+mn-lt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+mn-lt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0101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fld id="{5F02DCD1-2C6B-F948-9F72-3BB0CF3D512E}" type="datetime1">
              <a:rPr lang="en-US" smtClean="0"/>
              <a:pPr/>
              <a:t>13-Feb-23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92755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528203"/>
            <a:ext cx="4663440" cy="2828613"/>
          </a:xfrm>
        </p:spPr>
        <p:txBody>
          <a:bodyPr>
            <a:noAutofit/>
          </a:bodyPr>
          <a:lstStyle>
            <a:lvl1pPr marL="0" indent="0">
              <a:buNone/>
              <a:defRPr sz="2000">
                <a:latin typeface="+mn-lt"/>
              </a:defRPr>
            </a:lvl1pPr>
            <a:lvl2pPr marL="457200" indent="0">
              <a:buNone/>
              <a:defRPr sz="1800">
                <a:latin typeface="+mn-lt"/>
              </a:defRPr>
            </a:lvl2pPr>
            <a:lvl3pPr marL="914400" indent="0">
              <a:buNone/>
              <a:defRPr sz="1600">
                <a:latin typeface="+mn-lt"/>
              </a:defRPr>
            </a:lvl3pPr>
            <a:lvl4pPr marL="1371600" indent="0">
              <a:buNone/>
              <a:defRPr sz="1400">
                <a:latin typeface="+mn-lt"/>
              </a:defRPr>
            </a:lvl4pPr>
            <a:lvl5pPr marL="1828800" indent="0">
              <a:buNone/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6A7F6A3F-E1DD-A246-9A6D-5F9B18BA2588}"/>
              </a:ext>
            </a:extLst>
          </p:cNvPr>
          <p:cNvSpPr/>
          <p:nvPr userDrawn="1"/>
        </p:nvSpPr>
        <p:spPr>
          <a:xfrm flipH="1">
            <a:off x="8580896" y="1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055FD0FC-C8FF-6741-A364-A29CDC6F9495}"/>
              </a:ext>
            </a:extLst>
          </p:cNvPr>
          <p:cNvSpPr/>
          <p:nvPr userDrawn="1"/>
        </p:nvSpPr>
        <p:spPr>
          <a:xfrm flipH="1">
            <a:off x="8580896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D11C9832-A021-954E-A34F-2988D1189AE9}"/>
              </a:ext>
            </a:extLst>
          </p:cNvPr>
          <p:cNvSpPr/>
          <p:nvPr userDrawn="1"/>
        </p:nvSpPr>
        <p:spPr>
          <a:xfrm>
            <a:off x="1" y="0"/>
            <a:ext cx="933856" cy="933856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861BC34-DFBF-2D4F-B463-FCFBC08391FF}"/>
              </a:ext>
            </a:extLst>
          </p:cNvPr>
          <p:cNvGrpSpPr/>
          <p:nvPr userDrawn="1"/>
        </p:nvGrpSpPr>
        <p:grpSpPr>
          <a:xfrm>
            <a:off x="8082092" y="5590903"/>
            <a:ext cx="1572380" cy="1267097"/>
            <a:chOff x="7413403" y="4976359"/>
            <a:chExt cx="2334986" cy="1881641"/>
          </a:xfrm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55C37C19-F268-4A43-A0D4-3B1B38D48952}"/>
                </a:ext>
              </a:extLst>
            </p:cNvPr>
            <p:cNvSpPr/>
            <p:nvPr userDrawn="1"/>
          </p:nvSpPr>
          <p:spPr>
            <a:xfrm rot="5400000" flipH="1" flipV="1">
              <a:off x="8223822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+mn-lt"/>
              </a:endParaRPr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E4F760E5-9D5D-E44F-AEBF-20CA8DE87D11}"/>
                </a:ext>
              </a:extLst>
            </p:cNvPr>
            <p:cNvSpPr/>
            <p:nvPr userDrawn="1"/>
          </p:nvSpPr>
          <p:spPr>
            <a:xfrm rot="16200000" flipV="1">
              <a:off x="7056329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+mn-lt"/>
              </a:endParaRPr>
            </a:p>
          </p:txBody>
        </p:sp>
      </p:grp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fld id="{C1583C39-01BF-7F43-854C-FBB4E9AB6B0C}" type="datetime1">
              <a:rPr lang="en-US" smtClean="0"/>
              <a:pPr/>
              <a:t>13-Feb-23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94CA559C-3355-DE44-ACF9-BDB6083C422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283235" y="2528203"/>
            <a:ext cx="4663440" cy="2828613"/>
          </a:xfrm>
        </p:spPr>
        <p:txBody>
          <a:bodyPr>
            <a:noAutofit/>
          </a:bodyPr>
          <a:lstStyle>
            <a:lvl1pPr marL="0" indent="0">
              <a:buNone/>
              <a:defRPr sz="2000">
                <a:latin typeface="+mn-lt"/>
              </a:defRPr>
            </a:lvl1pPr>
            <a:lvl2pPr marL="457200" indent="0">
              <a:buNone/>
              <a:defRPr sz="1800">
                <a:latin typeface="+mn-lt"/>
              </a:defRPr>
            </a:lvl2pPr>
            <a:lvl3pPr marL="914400" indent="0">
              <a:buNone/>
              <a:defRPr sz="1600">
                <a:latin typeface="+mn-lt"/>
              </a:defRPr>
            </a:lvl3pPr>
            <a:lvl4pPr marL="1371600" indent="0">
              <a:buNone/>
              <a:defRPr sz="1400">
                <a:latin typeface="+mn-lt"/>
              </a:defRPr>
            </a:lvl4pPr>
            <a:lvl5pPr marL="1828800" indent="0">
              <a:buNone/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B33DABA-7BF5-1147-BA5E-63B92F220E51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1167493" y="2005689"/>
            <a:ext cx="4663440" cy="522514"/>
          </a:xfrm>
        </p:spPr>
        <p:txBody>
          <a:bodyPr>
            <a:noAutofit/>
          </a:bodyPr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1B05BEE9-8BC0-EC44-B913-DB6426DF2EA7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6283235" y="2005689"/>
            <a:ext cx="4663440" cy="522514"/>
          </a:xfrm>
        </p:spPr>
        <p:txBody>
          <a:bodyPr>
            <a:noAutofit/>
          </a:bodyPr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19127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1" y="2526318"/>
            <a:ext cx="3218688" cy="2828613"/>
          </a:xfrm>
        </p:spPr>
        <p:txBody>
          <a:bodyPr>
            <a:noAutofit/>
          </a:bodyPr>
          <a:lstStyle>
            <a:lvl1pPr marL="0" indent="0">
              <a:buNone/>
              <a:defRPr sz="2000">
                <a:latin typeface="+mn-lt"/>
              </a:defRPr>
            </a:lvl1pPr>
            <a:lvl2pPr marL="457200" indent="0">
              <a:buNone/>
              <a:defRPr sz="1800">
                <a:latin typeface="+mn-lt"/>
              </a:defRPr>
            </a:lvl2pPr>
            <a:lvl3pPr marL="914400" indent="0">
              <a:buNone/>
              <a:defRPr sz="1600">
                <a:latin typeface="+mn-lt"/>
              </a:defRPr>
            </a:lvl3pPr>
            <a:lvl4pPr marL="1371600" indent="0">
              <a:buNone/>
              <a:defRPr sz="1400">
                <a:latin typeface="+mn-lt"/>
              </a:defRPr>
            </a:lvl4pPr>
            <a:lvl5pPr marL="1828800" indent="0">
              <a:buNone/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6A7F6A3F-E1DD-A246-9A6D-5F9B18BA2588}"/>
              </a:ext>
            </a:extLst>
          </p:cNvPr>
          <p:cNvSpPr/>
          <p:nvPr userDrawn="1"/>
        </p:nvSpPr>
        <p:spPr>
          <a:xfrm rot="5400000">
            <a:off x="8580896" y="0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055FD0FC-C8FF-6741-A364-A29CDC6F9495}"/>
              </a:ext>
            </a:extLst>
          </p:cNvPr>
          <p:cNvSpPr/>
          <p:nvPr userDrawn="1"/>
        </p:nvSpPr>
        <p:spPr>
          <a:xfrm>
            <a:off x="-2364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latin typeface="+mn-lt"/>
            </a:endParaRP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D11C9832-A021-954E-A34F-2988D1189AE9}"/>
              </a:ext>
            </a:extLst>
          </p:cNvPr>
          <p:cNvSpPr/>
          <p:nvPr userDrawn="1"/>
        </p:nvSpPr>
        <p:spPr>
          <a:xfrm rot="5400000" flipH="1">
            <a:off x="11258144" y="5924144"/>
            <a:ext cx="933856" cy="933856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latin typeface="+mn-lt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861BC34-DFBF-2D4F-B463-FCFBC08391FF}"/>
              </a:ext>
            </a:extLst>
          </p:cNvPr>
          <p:cNvGrpSpPr/>
          <p:nvPr userDrawn="1"/>
        </p:nvGrpSpPr>
        <p:grpSpPr>
          <a:xfrm>
            <a:off x="2587417" y="5590903"/>
            <a:ext cx="1572380" cy="1267097"/>
            <a:chOff x="7413403" y="4976359"/>
            <a:chExt cx="2334986" cy="1881641"/>
          </a:xfrm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55C37C19-F268-4A43-A0D4-3B1B38D48952}"/>
                </a:ext>
              </a:extLst>
            </p:cNvPr>
            <p:cNvSpPr/>
            <p:nvPr userDrawn="1"/>
          </p:nvSpPr>
          <p:spPr>
            <a:xfrm rot="5400000" flipH="1" flipV="1">
              <a:off x="8223822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+mn-lt"/>
              </a:endParaRPr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E4F760E5-9D5D-E44F-AEBF-20CA8DE87D11}"/>
                </a:ext>
              </a:extLst>
            </p:cNvPr>
            <p:cNvSpPr/>
            <p:nvPr userDrawn="1"/>
          </p:nvSpPr>
          <p:spPr>
            <a:xfrm rot="16200000" flipV="1">
              <a:off x="7056329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+mn-lt"/>
              </a:endParaRPr>
            </a:p>
          </p:txBody>
        </p:sp>
      </p:grp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67114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4B103E64-1627-9140-8127-1849FED275E1}" type="datetime1">
              <a:rPr lang="en-US" smtClean="0"/>
              <a:pPr/>
              <a:t>13-Feb-23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94CA559C-3355-DE44-ACF9-BDB6083C422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683787" y="2526318"/>
            <a:ext cx="3173279" cy="2828613"/>
          </a:xfrm>
        </p:spPr>
        <p:txBody>
          <a:bodyPr>
            <a:noAutofit/>
          </a:bodyPr>
          <a:lstStyle>
            <a:lvl1pPr marL="0" indent="0">
              <a:buNone/>
              <a:defRPr sz="2000">
                <a:latin typeface="+mn-lt"/>
              </a:defRPr>
            </a:lvl1pPr>
            <a:lvl2pPr marL="457200" indent="0">
              <a:buNone/>
              <a:defRPr sz="1800">
                <a:latin typeface="+mn-lt"/>
              </a:defRPr>
            </a:lvl2pPr>
            <a:lvl3pPr marL="914400" indent="0">
              <a:buNone/>
              <a:defRPr sz="1600">
                <a:latin typeface="+mn-lt"/>
              </a:defRPr>
            </a:lvl3pPr>
            <a:lvl4pPr marL="1371600" indent="0">
              <a:buNone/>
              <a:defRPr sz="1400">
                <a:latin typeface="+mn-lt"/>
              </a:defRPr>
            </a:lvl4pPr>
            <a:lvl5pPr marL="1828800" indent="0">
              <a:buNone/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B33DABA-7BF5-1147-BA5E-63B92F220E51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1167493" y="2003804"/>
            <a:ext cx="3173278" cy="522514"/>
          </a:xfrm>
        </p:spPr>
        <p:txBody>
          <a:bodyPr>
            <a:noAutofit/>
          </a:bodyPr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1B05BEE9-8BC0-EC44-B913-DB6426DF2EA7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4683788" y="2003804"/>
            <a:ext cx="3173278" cy="522514"/>
          </a:xfrm>
        </p:spPr>
        <p:txBody>
          <a:bodyPr>
            <a:noAutofit/>
          </a:bodyPr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43D62993-A055-DF4F-9286-4FFE3A5C7FD7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200082" y="2526318"/>
            <a:ext cx="3173279" cy="2828613"/>
          </a:xfrm>
        </p:spPr>
        <p:txBody>
          <a:bodyPr>
            <a:noAutofit/>
          </a:bodyPr>
          <a:lstStyle>
            <a:lvl1pPr marL="0" indent="0">
              <a:buNone/>
              <a:defRPr sz="2000">
                <a:latin typeface="+mn-lt"/>
              </a:defRPr>
            </a:lvl1pPr>
            <a:lvl2pPr marL="457200" indent="0">
              <a:buNone/>
              <a:defRPr sz="1800">
                <a:latin typeface="+mn-lt"/>
              </a:defRPr>
            </a:lvl2pPr>
            <a:lvl3pPr marL="914400" indent="0">
              <a:buNone/>
              <a:defRPr sz="1600">
                <a:latin typeface="+mn-lt"/>
              </a:defRPr>
            </a:lvl3pPr>
            <a:lvl4pPr marL="1371600" indent="0">
              <a:buNone/>
              <a:defRPr sz="1400">
                <a:latin typeface="+mn-lt"/>
              </a:defRPr>
            </a:lvl4pPr>
            <a:lvl5pPr marL="1828800" indent="0">
              <a:buNone/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A896DA2E-4448-254C-86D1-9E16E63CC6A0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200083" y="2003804"/>
            <a:ext cx="3173278" cy="522514"/>
          </a:xfrm>
        </p:spPr>
        <p:txBody>
          <a:bodyPr>
            <a:noAutofit/>
          </a:bodyPr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69764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7494" y="1122363"/>
            <a:ext cx="6220278" cy="2387600"/>
          </a:xfrm>
        </p:spPr>
        <p:txBody>
          <a:bodyPr anchor="b">
            <a:noAutofit/>
          </a:bodyPr>
          <a:lstStyle>
            <a:lvl1pPr algn="l">
              <a:defRPr sz="60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7493" y="3602038"/>
            <a:ext cx="6220277" cy="2247219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AC79249-FDC0-364D-A734-AE1DE1605D28}"/>
              </a:ext>
            </a:extLst>
          </p:cNvPr>
          <p:cNvSpPr/>
          <p:nvPr userDrawn="1"/>
        </p:nvSpPr>
        <p:spPr>
          <a:xfrm>
            <a:off x="8264426" y="0"/>
            <a:ext cx="3927574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15FBB50-09C8-B64E-AE57-67C5E70810CB}"/>
              </a:ext>
            </a:extLst>
          </p:cNvPr>
          <p:cNvGrpSpPr/>
          <p:nvPr userDrawn="1"/>
        </p:nvGrpSpPr>
        <p:grpSpPr>
          <a:xfrm>
            <a:off x="8264427" y="3685939"/>
            <a:ext cx="3927573" cy="3178856"/>
            <a:chOff x="9857014" y="13834"/>
            <a:chExt cx="2334986" cy="1881641"/>
          </a:xfrm>
        </p:grpSpPr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EFBF1E52-11FA-DC48-B7AD-75734232FFE8}"/>
                </a:ext>
              </a:extLst>
            </p:cNvPr>
            <p:cNvSpPr/>
            <p:nvPr userDrawn="1"/>
          </p:nvSpPr>
          <p:spPr>
            <a:xfrm rot="5400000" flipH="1" flipV="1">
              <a:off x="10667433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4850B620-49F5-3748-84AF-682555D52792}"/>
                </a:ext>
              </a:extLst>
            </p:cNvPr>
            <p:cNvSpPr/>
            <p:nvPr userDrawn="1"/>
          </p:nvSpPr>
          <p:spPr>
            <a:xfrm rot="16200000" flipV="1">
              <a:off x="9499940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2" name="Freeform 21">
            <a:extLst>
              <a:ext uri="{FF2B5EF4-FFF2-40B4-BE49-F238E27FC236}">
                <a16:creationId xmlns:a16="http://schemas.microsoft.com/office/drawing/2014/main" id="{BC68F289-2744-2F48-893A-3F17911625C8}"/>
              </a:ext>
            </a:extLst>
          </p:cNvPr>
          <p:cNvSpPr/>
          <p:nvPr userDrawn="1"/>
        </p:nvSpPr>
        <p:spPr>
          <a:xfrm>
            <a:off x="0" y="-1"/>
            <a:ext cx="1167493" cy="1167493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39563C76-BC00-DE47-88F5-C24D3CE3325A}"/>
              </a:ext>
            </a:extLst>
          </p:cNvPr>
          <p:cNvSpPr/>
          <p:nvPr userDrawn="1"/>
        </p:nvSpPr>
        <p:spPr>
          <a:xfrm>
            <a:off x="10228214" y="-1"/>
            <a:ext cx="1963787" cy="3178856"/>
          </a:xfrm>
          <a:custGeom>
            <a:avLst/>
            <a:gdLst>
              <a:gd name="connsiteX0" fmla="*/ 0 w 1963787"/>
              <a:gd name="connsiteY0" fmla="*/ 0 h 3178856"/>
              <a:gd name="connsiteX1" fmla="*/ 1963787 w 1963787"/>
              <a:gd name="connsiteY1" fmla="*/ 0 h 3178856"/>
              <a:gd name="connsiteX2" fmla="*/ 1963787 w 1963787"/>
              <a:gd name="connsiteY2" fmla="*/ 1967129 h 3178856"/>
              <a:gd name="connsiteX3" fmla="*/ 1963787 w 1963787"/>
              <a:gd name="connsiteY3" fmla="*/ 2349671 h 3178856"/>
              <a:gd name="connsiteX4" fmla="*/ 1963787 w 1963787"/>
              <a:gd name="connsiteY4" fmla="*/ 3178856 h 3178856"/>
              <a:gd name="connsiteX5" fmla="*/ 1963753 w 1963787"/>
              <a:gd name="connsiteY5" fmla="*/ 3178856 h 3178856"/>
              <a:gd name="connsiteX6" fmla="*/ 1763002 w 1963787"/>
              <a:gd name="connsiteY6" fmla="*/ 3168629 h 3178856"/>
              <a:gd name="connsiteX7" fmla="*/ 0 w 1963787"/>
              <a:gd name="connsiteY7" fmla="*/ 1197921 h 3178856"/>
              <a:gd name="connsiteX8" fmla="*/ 0 w 1963787"/>
              <a:gd name="connsiteY8" fmla="*/ 1039961 h 3178856"/>
              <a:gd name="connsiteX9" fmla="*/ 0 w 1963787"/>
              <a:gd name="connsiteY9" fmla="*/ 0 h 3178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63787" h="3178856">
                <a:moveTo>
                  <a:pt x="0" y="0"/>
                </a:moveTo>
                <a:lnTo>
                  <a:pt x="1963787" y="0"/>
                </a:lnTo>
                <a:lnTo>
                  <a:pt x="1963787" y="1967129"/>
                </a:lnTo>
                <a:lnTo>
                  <a:pt x="1963787" y="2349671"/>
                </a:lnTo>
                <a:lnTo>
                  <a:pt x="1963787" y="3178856"/>
                </a:lnTo>
                <a:lnTo>
                  <a:pt x="1963753" y="3178856"/>
                </a:lnTo>
                <a:lnTo>
                  <a:pt x="1763002" y="3168629"/>
                </a:lnTo>
                <a:cubicBezTo>
                  <a:pt x="772749" y="3067186"/>
                  <a:pt x="0" y="2223585"/>
                  <a:pt x="0" y="1197921"/>
                </a:cubicBezTo>
                <a:lnTo>
                  <a:pt x="0" y="1039961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47069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017467"/>
            <a:ext cx="9779182" cy="3366815"/>
          </a:xfrm>
        </p:spPr>
        <p:txBody>
          <a:bodyPr>
            <a:noAutofit/>
          </a:bodyPr>
          <a:lstStyle>
            <a:lvl1pPr marL="0" indent="0">
              <a:buNone/>
              <a:defRPr>
                <a:latin typeface="+mn-lt"/>
              </a:defRPr>
            </a:lvl1pPr>
            <a:lvl2pPr marL="457200" indent="0">
              <a:buNone/>
              <a:defRPr>
                <a:latin typeface="+mn-lt"/>
              </a:defRPr>
            </a:lvl2pPr>
            <a:lvl3pPr marL="914400" indent="0">
              <a:buNone/>
              <a:defRPr>
                <a:latin typeface="+mn-lt"/>
              </a:defRPr>
            </a:lvl3pPr>
            <a:lvl4pPr marL="1371600" indent="0">
              <a:buNone/>
              <a:defRPr>
                <a:latin typeface="+mn-lt"/>
              </a:defRPr>
            </a:lvl4pPr>
            <a:lvl5pPr marL="1828800" indent="0">
              <a:buNone/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6A7F6A3F-E1DD-A246-9A6D-5F9B18BA2588}"/>
              </a:ext>
            </a:extLst>
          </p:cNvPr>
          <p:cNvSpPr/>
          <p:nvPr userDrawn="1"/>
        </p:nvSpPr>
        <p:spPr>
          <a:xfrm flipH="1">
            <a:off x="8580896" y="1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055FD0FC-C8FF-6741-A364-A29CDC6F9495}"/>
              </a:ext>
            </a:extLst>
          </p:cNvPr>
          <p:cNvSpPr/>
          <p:nvPr userDrawn="1"/>
        </p:nvSpPr>
        <p:spPr>
          <a:xfrm flipH="1">
            <a:off x="8580896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latin typeface="+mn-lt"/>
            </a:endParaRP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D11C9832-A021-954E-A34F-2988D1189AE9}"/>
              </a:ext>
            </a:extLst>
          </p:cNvPr>
          <p:cNvSpPr/>
          <p:nvPr userDrawn="1"/>
        </p:nvSpPr>
        <p:spPr>
          <a:xfrm>
            <a:off x="1" y="0"/>
            <a:ext cx="933856" cy="933856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861BC34-DFBF-2D4F-B463-FCFBC08391FF}"/>
              </a:ext>
            </a:extLst>
          </p:cNvPr>
          <p:cNvGrpSpPr/>
          <p:nvPr userDrawn="1"/>
        </p:nvGrpSpPr>
        <p:grpSpPr>
          <a:xfrm>
            <a:off x="8082092" y="5590903"/>
            <a:ext cx="1572380" cy="1267097"/>
            <a:chOff x="7413403" y="4976359"/>
            <a:chExt cx="2334986" cy="1881641"/>
          </a:xfrm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55C37C19-F268-4A43-A0D4-3B1B38D48952}"/>
                </a:ext>
              </a:extLst>
            </p:cNvPr>
            <p:cNvSpPr/>
            <p:nvPr userDrawn="1"/>
          </p:nvSpPr>
          <p:spPr>
            <a:xfrm rot="5400000" flipH="1" flipV="1">
              <a:off x="8223822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+mn-lt"/>
              </a:endParaRPr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E4F760E5-9D5D-E44F-AEBF-20CA8DE87D11}"/>
                </a:ext>
              </a:extLst>
            </p:cNvPr>
            <p:cNvSpPr/>
            <p:nvPr userDrawn="1"/>
          </p:nvSpPr>
          <p:spPr>
            <a:xfrm rot="16200000" flipV="1">
              <a:off x="7056329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+mn-lt"/>
              </a:endParaRPr>
            </a:p>
          </p:txBody>
        </p:sp>
      </p:grp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fld id="{DD9C8446-696E-6942-B6C8-CC9CAD0B34E0}" type="datetime1">
              <a:rPr lang="en-US" smtClean="0"/>
              <a:pPr/>
              <a:t>13-Feb-23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2271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A62587F-7496-384A-AF40-18FC8CF0709D}"/>
              </a:ext>
            </a:extLst>
          </p:cNvPr>
          <p:cNvSpPr/>
          <p:nvPr userDrawn="1"/>
        </p:nvSpPr>
        <p:spPr>
          <a:xfrm>
            <a:off x="0" y="2286002"/>
            <a:ext cx="12208822" cy="45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84DB028B-A475-224B-B675-A15A56CAD0BF}"/>
              </a:ext>
            </a:extLst>
          </p:cNvPr>
          <p:cNvSpPr/>
          <p:nvPr userDrawn="1"/>
        </p:nvSpPr>
        <p:spPr>
          <a:xfrm flipH="1">
            <a:off x="8597718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61C34955-105B-4D4D-B51D-754C5D38A85D}"/>
              </a:ext>
            </a:extLst>
          </p:cNvPr>
          <p:cNvSpPr/>
          <p:nvPr userDrawn="1"/>
        </p:nvSpPr>
        <p:spPr>
          <a:xfrm>
            <a:off x="1" y="0"/>
            <a:ext cx="933856" cy="933856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2734DEB1-EC02-2E42-9292-4ADD115060A5}"/>
              </a:ext>
            </a:extLst>
          </p:cNvPr>
          <p:cNvSpPr/>
          <p:nvPr userDrawn="1"/>
        </p:nvSpPr>
        <p:spPr>
          <a:xfrm rot="5400000" flipH="1" flipV="1">
            <a:off x="10344100" y="438098"/>
            <a:ext cx="2285999" cy="1409801"/>
          </a:xfrm>
          <a:custGeom>
            <a:avLst/>
            <a:gdLst>
              <a:gd name="connsiteX0" fmla="*/ 1881641 w 1881641"/>
              <a:gd name="connsiteY0" fmla="*/ 1167473 h 1167493"/>
              <a:gd name="connsiteX1" fmla="*/ 1881641 w 1881641"/>
              <a:gd name="connsiteY1" fmla="*/ 1167493 h 1167493"/>
              <a:gd name="connsiteX2" fmla="*/ 1167493 w 1881641"/>
              <a:gd name="connsiteY2" fmla="*/ 1167493 h 1167493"/>
              <a:gd name="connsiteX3" fmla="*/ 0 w 1881641"/>
              <a:gd name="connsiteY3" fmla="*/ 0 h 1167493"/>
              <a:gd name="connsiteX4" fmla="*/ 714149 w 1881641"/>
              <a:gd name="connsiteY4" fmla="*/ 0 h 1167493"/>
              <a:gd name="connsiteX5" fmla="*/ 1875614 w 1881641"/>
              <a:gd name="connsiteY5" fmla="*/ 1048124 h 1167493"/>
              <a:gd name="connsiteX6" fmla="*/ 1881641 w 1881641"/>
              <a:gd name="connsiteY6" fmla="*/ 1167473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81641" h="1167493">
                <a:moveTo>
                  <a:pt x="1881641" y="1167473"/>
                </a:moveTo>
                <a:lnTo>
                  <a:pt x="1881641" y="1167493"/>
                </a:lnTo>
                <a:lnTo>
                  <a:pt x="1167493" y="1167493"/>
                </a:lnTo>
                <a:cubicBezTo>
                  <a:pt x="522704" y="1167493"/>
                  <a:pt x="0" y="644789"/>
                  <a:pt x="0" y="0"/>
                </a:cubicBezTo>
                <a:lnTo>
                  <a:pt x="714149" y="0"/>
                </a:lnTo>
                <a:cubicBezTo>
                  <a:pt x="1318639" y="0"/>
                  <a:pt x="1815827" y="459408"/>
                  <a:pt x="1875614" y="1048124"/>
                </a:cubicBezTo>
                <a:lnTo>
                  <a:pt x="1881641" y="1167473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5E932F0D-7FC3-634B-932C-3625C16C8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7492" y="2653167"/>
            <a:ext cx="9779183" cy="3436483"/>
          </a:xfrm>
        </p:spPr>
        <p:txBody>
          <a:bodyPr>
            <a:noAutofit/>
          </a:bodyPr>
          <a:lstStyle>
            <a:lvl1pPr marL="0" indent="0">
              <a:lnSpc>
                <a:spcPct val="150000"/>
              </a:lnSpc>
              <a:buNone/>
              <a:defRPr sz="24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95D4F5-F69B-42F6-8A9D-330F696E14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fld id="{F5592931-05C6-8543-8B6E-A8BD29BD5C2B}" type="datetime1">
              <a:rPr lang="en-US" smtClean="0"/>
              <a:pPr/>
              <a:t>13-Feb-23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79A23A-2238-4904-8692-9F2DAE8B8F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69FC35-DDC8-45FB-8ACB-21C15F57C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06318" y="6356350"/>
            <a:ext cx="1604682" cy="365125"/>
          </a:xfrm>
        </p:spPr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635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 22">
            <a:extLst>
              <a:ext uri="{FF2B5EF4-FFF2-40B4-BE49-F238E27FC236}">
                <a16:creationId xmlns:a16="http://schemas.microsoft.com/office/drawing/2014/main" id="{067EACEC-C2DD-EA42-8504-176673AD1F20}"/>
              </a:ext>
            </a:extLst>
          </p:cNvPr>
          <p:cNvSpPr/>
          <p:nvPr userDrawn="1"/>
        </p:nvSpPr>
        <p:spPr>
          <a:xfrm>
            <a:off x="0" y="0"/>
            <a:ext cx="8025490" cy="6858000"/>
          </a:xfrm>
          <a:custGeom>
            <a:avLst/>
            <a:gdLst>
              <a:gd name="connsiteX0" fmla="*/ 0 w 8025490"/>
              <a:gd name="connsiteY0" fmla="*/ 0 h 6858000"/>
              <a:gd name="connsiteX1" fmla="*/ 4596490 w 8025490"/>
              <a:gd name="connsiteY1" fmla="*/ 0 h 6858000"/>
              <a:gd name="connsiteX2" fmla="*/ 8025490 w 8025490"/>
              <a:gd name="connsiteY2" fmla="*/ 3429000 h 6858000"/>
              <a:gd name="connsiteX3" fmla="*/ 4596490 w 8025490"/>
              <a:gd name="connsiteY3" fmla="*/ 6858000 h 6858000"/>
              <a:gd name="connsiteX4" fmla="*/ 0 w 8025490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25490" h="6858000">
                <a:moveTo>
                  <a:pt x="0" y="0"/>
                </a:moveTo>
                <a:lnTo>
                  <a:pt x="4596490" y="0"/>
                </a:lnTo>
                <a:cubicBezTo>
                  <a:pt x="6490274" y="0"/>
                  <a:pt x="8025490" y="1535216"/>
                  <a:pt x="8025490" y="3429000"/>
                </a:cubicBezTo>
                <a:cubicBezTo>
                  <a:pt x="8025490" y="5322784"/>
                  <a:pt x="6490274" y="6858000"/>
                  <a:pt x="4596490" y="6858000"/>
                </a:cubicBez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7494" y="1059400"/>
            <a:ext cx="6245912" cy="2387600"/>
          </a:xfrm>
        </p:spPr>
        <p:txBody>
          <a:bodyPr anchor="b">
            <a:noAutofit/>
          </a:bodyPr>
          <a:lstStyle>
            <a:lvl1pPr algn="l">
              <a:defRPr sz="6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7494" y="3539075"/>
            <a:ext cx="6245912" cy="1406101"/>
          </a:xfrm>
        </p:spPr>
        <p:txBody>
          <a:bodyPr>
            <a:no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9843C7E-5704-7A46-8974-F3BFA42E7310}"/>
              </a:ext>
            </a:extLst>
          </p:cNvPr>
          <p:cNvGrpSpPr/>
          <p:nvPr userDrawn="1"/>
        </p:nvGrpSpPr>
        <p:grpSpPr>
          <a:xfrm rot="16200000">
            <a:off x="8286528" y="2207195"/>
            <a:ext cx="3032351" cy="2443610"/>
            <a:chOff x="9857014" y="13834"/>
            <a:chExt cx="2334986" cy="1881641"/>
          </a:xfrm>
        </p:grpSpPr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EFBF1E52-11FA-DC48-B7AD-75734232FFE8}"/>
                </a:ext>
              </a:extLst>
            </p:cNvPr>
            <p:cNvSpPr/>
            <p:nvPr userDrawn="1"/>
          </p:nvSpPr>
          <p:spPr>
            <a:xfrm rot="5400000" flipH="1" flipV="1">
              <a:off x="10667433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4850B620-49F5-3748-84AF-682555D52792}"/>
                </a:ext>
              </a:extLst>
            </p:cNvPr>
            <p:cNvSpPr/>
            <p:nvPr userDrawn="1"/>
          </p:nvSpPr>
          <p:spPr>
            <a:xfrm rot="16200000" flipV="1">
              <a:off x="9499940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7" name="Freeform 16">
            <a:extLst>
              <a:ext uri="{FF2B5EF4-FFF2-40B4-BE49-F238E27FC236}">
                <a16:creationId xmlns:a16="http://schemas.microsoft.com/office/drawing/2014/main" id="{0B179973-08D2-EF40-B516-35E75E906394}"/>
              </a:ext>
            </a:extLst>
          </p:cNvPr>
          <p:cNvSpPr/>
          <p:nvPr userDrawn="1"/>
        </p:nvSpPr>
        <p:spPr>
          <a:xfrm flipH="1">
            <a:off x="8580896" y="1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6C811FF3-E48A-194D-8022-65F8C3A17449}"/>
              </a:ext>
            </a:extLst>
          </p:cNvPr>
          <p:cNvSpPr/>
          <p:nvPr userDrawn="1"/>
        </p:nvSpPr>
        <p:spPr>
          <a:xfrm flipH="1">
            <a:off x="8580896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65294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087561"/>
            <a:ext cx="9779182" cy="3366815"/>
          </a:xfrm>
        </p:spPr>
        <p:txBody>
          <a:bodyPr>
            <a:noAutofit/>
          </a:bodyPr>
          <a:lstStyle>
            <a:lvl1pPr marL="0" indent="0">
              <a:buNone/>
              <a:defRPr>
                <a:latin typeface="+mn-lt"/>
              </a:defRPr>
            </a:lvl1pPr>
            <a:lvl2pPr marL="457200" indent="0">
              <a:buNone/>
              <a:defRPr>
                <a:latin typeface="+mn-lt"/>
              </a:defRPr>
            </a:lvl2pPr>
            <a:lvl3pPr marL="914400" indent="0">
              <a:buNone/>
              <a:defRPr>
                <a:latin typeface="+mn-lt"/>
              </a:defRPr>
            </a:lvl3pPr>
            <a:lvl4pPr marL="1371600" indent="0">
              <a:buNone/>
              <a:defRPr>
                <a:latin typeface="+mn-lt"/>
              </a:defRPr>
            </a:lvl4pPr>
            <a:lvl5pPr marL="1828800" indent="0">
              <a:buNone/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6A7F6A3F-E1DD-A246-9A6D-5F9B18BA2588}"/>
              </a:ext>
            </a:extLst>
          </p:cNvPr>
          <p:cNvSpPr/>
          <p:nvPr userDrawn="1"/>
        </p:nvSpPr>
        <p:spPr>
          <a:xfrm flipH="1">
            <a:off x="8580896" y="1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055FD0FC-C8FF-6741-A364-A29CDC6F9495}"/>
              </a:ext>
            </a:extLst>
          </p:cNvPr>
          <p:cNvSpPr/>
          <p:nvPr userDrawn="1"/>
        </p:nvSpPr>
        <p:spPr>
          <a:xfrm rot="5400000" flipH="1">
            <a:off x="1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0101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7E7AB22C-8B7E-9B4A-8C65-396C3C874D86}" type="datetime1">
              <a:rPr lang="en-US" smtClean="0"/>
              <a:pPr/>
              <a:t>13-Feb-23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7818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hart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ABA2A58C-57B7-834C-8F5C-3299322411B1}"/>
              </a:ext>
            </a:extLst>
          </p:cNvPr>
          <p:cNvGrpSpPr/>
          <p:nvPr userDrawn="1"/>
        </p:nvGrpSpPr>
        <p:grpSpPr>
          <a:xfrm rot="16200000">
            <a:off x="10772262" y="152641"/>
            <a:ext cx="1572380" cy="1267097"/>
            <a:chOff x="7413403" y="4976359"/>
            <a:chExt cx="2334986" cy="1881641"/>
          </a:xfrm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801D8067-144A-FE48-AF1E-529B662DCAD3}"/>
                </a:ext>
              </a:extLst>
            </p:cNvPr>
            <p:cNvSpPr/>
            <p:nvPr userDrawn="1"/>
          </p:nvSpPr>
          <p:spPr>
            <a:xfrm rot="5400000" flipH="1" flipV="1">
              <a:off x="8223822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2ECA7D87-C78C-C140-AA28-C0FB20209045}"/>
                </a:ext>
              </a:extLst>
            </p:cNvPr>
            <p:cNvSpPr/>
            <p:nvPr userDrawn="1"/>
          </p:nvSpPr>
          <p:spPr>
            <a:xfrm rot="16200000" flipV="1">
              <a:off x="7056329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087563"/>
            <a:ext cx="9779182" cy="3366813"/>
          </a:xfrm>
        </p:spPr>
        <p:txBody>
          <a:bodyPr>
            <a:noAutofit/>
          </a:bodyPr>
          <a:lstStyle>
            <a:lvl1pPr marL="0" indent="0">
              <a:buNone/>
              <a:defRPr>
                <a:latin typeface="+mn-lt"/>
              </a:defRPr>
            </a:lvl1pPr>
            <a:lvl2pPr marL="457200" indent="0">
              <a:buNone/>
              <a:defRPr>
                <a:latin typeface="+mn-lt"/>
              </a:defRPr>
            </a:lvl2pPr>
            <a:lvl3pPr marL="914400" indent="0">
              <a:buNone/>
              <a:defRPr>
                <a:latin typeface="+mn-lt"/>
              </a:defRPr>
            </a:lvl3pPr>
            <a:lvl4pPr marL="1371600" indent="0">
              <a:buNone/>
              <a:defRPr>
                <a:latin typeface="+mn-lt"/>
              </a:defRPr>
            </a:lvl4pPr>
            <a:lvl5pPr marL="1828800" indent="0">
              <a:buNone/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0101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fld id="{8CE9AC2A-20AD-8C48-B5EB-B5322BDBCDEE}" type="datetime1">
              <a:rPr lang="en-US" smtClean="0"/>
              <a:pPr/>
              <a:t>13-Feb-23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09451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8721" y="1684338"/>
            <a:ext cx="8594558" cy="2810460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46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C91C146-F9A8-9A4C-9508-8590923B8D9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1000" y="519405"/>
            <a:ext cx="1364297" cy="1094521"/>
          </a:xfrm>
        </p:spPr>
        <p:txBody>
          <a:bodyPr>
            <a:noAutofit/>
          </a:bodyPr>
          <a:lstStyle>
            <a:lvl1pPr marL="0" indent="0" algn="ctr">
              <a:buNone/>
              <a:defRPr sz="23900" b="1">
                <a:solidFill>
                  <a:schemeClr val="accent1">
                    <a:lumMod val="75000"/>
                  </a:schemeClr>
                </a:solidFill>
                <a:latin typeface="Tenorite" pitchFamily="2" charset="0"/>
              </a:defRPr>
            </a:lvl1pPr>
            <a:lvl2pPr marL="4572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2pPr>
            <a:lvl3pPr marL="9144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3pPr>
            <a:lvl4pPr marL="13716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4pPr>
            <a:lvl5pPr marL="18288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5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22D6C2B-78AC-DD47-9289-067C968B06C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81813" y="4494213"/>
            <a:ext cx="3511550" cy="679450"/>
          </a:xfrm>
        </p:spPr>
        <p:txBody>
          <a:bodyPr>
            <a:noAutofit/>
          </a:bodyPr>
          <a:lstStyle>
            <a:lvl1pPr marL="0" indent="0" algn="r"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 marL="457200" indent="0" algn="r">
              <a:buNone/>
              <a:defRPr sz="1800">
                <a:solidFill>
                  <a:schemeClr val="bg1"/>
                </a:solidFill>
                <a:latin typeface="Tenorite" pitchFamily="2" charset="0"/>
              </a:defRPr>
            </a:lvl2pPr>
            <a:lvl3pPr marL="914400" indent="0" algn="r">
              <a:buNone/>
              <a:defRPr sz="1600">
                <a:solidFill>
                  <a:schemeClr val="bg1"/>
                </a:solidFill>
                <a:latin typeface="Tenorite" pitchFamily="2" charset="0"/>
              </a:defRPr>
            </a:lvl3pPr>
            <a:lvl4pPr marL="1371600" indent="0" algn="r">
              <a:buNone/>
              <a:defRPr sz="1400">
                <a:solidFill>
                  <a:schemeClr val="bg1"/>
                </a:solidFill>
                <a:latin typeface="Tenorite" pitchFamily="2" charset="0"/>
              </a:defRPr>
            </a:lvl4pPr>
            <a:lvl5pPr marL="1828800" indent="0" algn="r">
              <a:buNone/>
              <a:defRPr sz="1400">
                <a:solidFill>
                  <a:schemeClr val="bg1"/>
                </a:solidFill>
                <a:latin typeface="Tenorite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612193CD-03AD-D74D-A5CD-747A9B53F49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609104" y="3399692"/>
            <a:ext cx="1364297" cy="1094521"/>
          </a:xfrm>
        </p:spPr>
        <p:txBody>
          <a:bodyPr>
            <a:noAutofit/>
          </a:bodyPr>
          <a:lstStyle>
            <a:lvl1pPr marL="0" indent="0" algn="ctr">
              <a:buNone/>
              <a:defRPr sz="23900" b="1">
                <a:solidFill>
                  <a:schemeClr val="accent1">
                    <a:lumMod val="75000"/>
                  </a:schemeClr>
                </a:solidFill>
                <a:latin typeface="Tenorite" pitchFamily="2" charset="0"/>
              </a:defRPr>
            </a:lvl1pPr>
            <a:lvl2pPr marL="4572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2pPr>
            <a:lvl3pPr marL="9144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3pPr>
            <a:lvl4pPr marL="13716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4pPr>
            <a:lvl5pPr marL="18288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5pPr>
          </a:lstStyle>
          <a:p>
            <a:pPr lvl="0"/>
            <a:r>
              <a:rPr lang="en-US" dirty="0"/>
              <a:t>”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C71211-4520-46A1-9487-4AE49C323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fld id="{4CF75428-5BE0-934D-BB71-675F8E23A386}" type="datetime1">
              <a:rPr lang="en-US" smtClean="0"/>
              <a:pPr/>
              <a:t>13-Feb-23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69475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28C225EC-F6EF-1144-834A-F0B91974AA41}"/>
              </a:ext>
            </a:extLst>
          </p:cNvPr>
          <p:cNvSpPr/>
          <p:nvPr userDrawn="1"/>
        </p:nvSpPr>
        <p:spPr>
          <a:xfrm>
            <a:off x="0" y="-1664"/>
            <a:ext cx="9857012" cy="685966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1E40CEAF-B1BB-174E-A798-3BA60D9C0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430" y="381000"/>
            <a:ext cx="8401624" cy="1325563"/>
          </a:xfrm>
        </p:spPr>
        <p:txBody>
          <a:bodyPr lIns="0"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Picture Placeholder 23">
            <a:extLst>
              <a:ext uri="{FF2B5EF4-FFF2-40B4-BE49-F238E27FC236}">
                <a16:creationId xmlns:a16="http://schemas.microsoft.com/office/drawing/2014/main" id="{5E48B363-63E8-4F17-842B-53AD935A65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0429" y="2227758"/>
            <a:ext cx="1200374" cy="1201242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 Placeholder 28">
            <a:extLst>
              <a:ext uri="{FF2B5EF4-FFF2-40B4-BE49-F238E27FC236}">
                <a16:creationId xmlns:a16="http://schemas.microsoft.com/office/drawing/2014/main" id="{CC3A7E03-4F06-4380-90A1-845651EEA3C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123351" y="2426400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1" name="Text Placeholder 28">
            <a:extLst>
              <a:ext uri="{FF2B5EF4-FFF2-40B4-BE49-F238E27FC236}">
                <a16:creationId xmlns:a16="http://schemas.microsoft.com/office/drawing/2014/main" id="{31AF5791-727B-438A-A7EF-5D132167C89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123350" y="2811646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7" name="Picture Placeholder 23">
            <a:extLst>
              <a:ext uri="{FF2B5EF4-FFF2-40B4-BE49-F238E27FC236}">
                <a16:creationId xmlns:a16="http://schemas.microsoft.com/office/drawing/2014/main" id="{9ABA5222-6FD6-405B-8AC8-18022C36590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495813" y="2227758"/>
            <a:ext cx="1200374" cy="1201242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Text Placeholder 28">
            <a:extLst>
              <a:ext uri="{FF2B5EF4-FFF2-40B4-BE49-F238E27FC236}">
                <a16:creationId xmlns:a16="http://schemas.microsoft.com/office/drawing/2014/main" id="{A1A33FCF-D2EB-478E-8679-428657895F7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870817" y="2422565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3" name="Text Placeholder 28">
            <a:extLst>
              <a:ext uri="{FF2B5EF4-FFF2-40B4-BE49-F238E27FC236}">
                <a16:creationId xmlns:a16="http://schemas.microsoft.com/office/drawing/2014/main" id="{55274EF8-F641-41B2-89C1-FD94AFA4868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70816" y="2807811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8" name="Picture Placeholder 23">
            <a:extLst>
              <a:ext uri="{FF2B5EF4-FFF2-40B4-BE49-F238E27FC236}">
                <a16:creationId xmlns:a16="http://schemas.microsoft.com/office/drawing/2014/main" id="{124DE785-775F-4AE4-94B3-FA728188EBA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50429" y="4254273"/>
            <a:ext cx="1200374" cy="1201242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28">
            <a:extLst>
              <a:ext uri="{FF2B5EF4-FFF2-40B4-BE49-F238E27FC236}">
                <a16:creationId xmlns:a16="http://schemas.microsoft.com/office/drawing/2014/main" id="{5A429D4E-B795-4E55-852E-9E161F9EBD3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123351" y="4498793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41D297CB-52EE-4DE4-AEAC-CD4AAF2BF17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123350" y="4884039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9" name="Picture Placeholder 23">
            <a:extLst>
              <a:ext uri="{FF2B5EF4-FFF2-40B4-BE49-F238E27FC236}">
                <a16:creationId xmlns:a16="http://schemas.microsoft.com/office/drawing/2014/main" id="{F5694B35-7776-4DB9-9EB7-3AF076EC357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495813" y="4254273"/>
            <a:ext cx="1200374" cy="1201242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AD7B736B-3A10-499F-8F23-4437982C823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870817" y="4498793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07165540-290D-4A38-87DE-F52B05BD6A1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870816" y="4884039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C71211-4520-46A1-9487-4AE49C3239E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1000" y="6356350"/>
            <a:ext cx="1569803" cy="365125"/>
          </a:xfrm>
        </p:spPr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fld id="{9A85C5CA-AE29-AB4C-8F85-0373C72001D8}" type="datetime1">
              <a:rPr lang="en-US" smtClean="0"/>
              <a:pPr/>
              <a:t>13-Feb-23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71106" y="6356350"/>
            <a:ext cx="4114800" cy="365125"/>
          </a:xfrm>
        </p:spPr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32334" y="6356350"/>
            <a:ext cx="1167495" cy="365125"/>
          </a:xfrm>
        </p:spPr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AAB3BC7E-B34F-EF47-B125-1574C5484E22}"/>
              </a:ext>
            </a:extLst>
          </p:cNvPr>
          <p:cNvSpPr/>
          <p:nvPr userDrawn="1"/>
        </p:nvSpPr>
        <p:spPr>
          <a:xfrm rot="16200000" flipV="1">
            <a:off x="9499940" y="355410"/>
            <a:ext cx="1881641" cy="1167493"/>
          </a:xfrm>
          <a:custGeom>
            <a:avLst/>
            <a:gdLst>
              <a:gd name="connsiteX0" fmla="*/ 1881641 w 1881641"/>
              <a:gd name="connsiteY0" fmla="*/ 1167473 h 1167493"/>
              <a:gd name="connsiteX1" fmla="*/ 1881641 w 1881641"/>
              <a:gd name="connsiteY1" fmla="*/ 1167493 h 1167493"/>
              <a:gd name="connsiteX2" fmla="*/ 1167493 w 1881641"/>
              <a:gd name="connsiteY2" fmla="*/ 1167493 h 1167493"/>
              <a:gd name="connsiteX3" fmla="*/ 0 w 1881641"/>
              <a:gd name="connsiteY3" fmla="*/ 0 h 1167493"/>
              <a:gd name="connsiteX4" fmla="*/ 714149 w 1881641"/>
              <a:gd name="connsiteY4" fmla="*/ 0 h 1167493"/>
              <a:gd name="connsiteX5" fmla="*/ 1875614 w 1881641"/>
              <a:gd name="connsiteY5" fmla="*/ 1048124 h 1167493"/>
              <a:gd name="connsiteX6" fmla="*/ 1881641 w 1881641"/>
              <a:gd name="connsiteY6" fmla="*/ 1167473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81641" h="1167493">
                <a:moveTo>
                  <a:pt x="1881641" y="1167473"/>
                </a:moveTo>
                <a:lnTo>
                  <a:pt x="1881641" y="1167493"/>
                </a:lnTo>
                <a:lnTo>
                  <a:pt x="1167493" y="1167493"/>
                </a:lnTo>
                <a:cubicBezTo>
                  <a:pt x="522704" y="1167493"/>
                  <a:pt x="0" y="644789"/>
                  <a:pt x="0" y="0"/>
                </a:cubicBezTo>
                <a:lnTo>
                  <a:pt x="714149" y="0"/>
                </a:lnTo>
                <a:cubicBezTo>
                  <a:pt x="1318639" y="0"/>
                  <a:pt x="1815827" y="459408"/>
                  <a:pt x="1875614" y="1048124"/>
                </a:cubicBezTo>
                <a:lnTo>
                  <a:pt x="1881641" y="1167473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7CBC82D0-4F72-C649-8B7F-D4B087957B6C}"/>
              </a:ext>
            </a:extLst>
          </p:cNvPr>
          <p:cNvSpPr/>
          <p:nvPr userDrawn="1"/>
        </p:nvSpPr>
        <p:spPr>
          <a:xfrm flipH="1">
            <a:off x="10866436" y="1879977"/>
            <a:ext cx="1325563" cy="1325563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9383F23A-D872-2A4C-B386-A9D269BE694D}"/>
              </a:ext>
            </a:extLst>
          </p:cNvPr>
          <p:cNvSpPr/>
          <p:nvPr userDrawn="1"/>
        </p:nvSpPr>
        <p:spPr>
          <a:xfrm>
            <a:off x="11024507" y="-1664"/>
            <a:ext cx="1167494" cy="1881641"/>
          </a:xfrm>
          <a:custGeom>
            <a:avLst/>
            <a:gdLst>
              <a:gd name="connsiteX0" fmla="*/ 1167473 w 1167494"/>
              <a:gd name="connsiteY0" fmla="*/ 0 h 1881641"/>
              <a:gd name="connsiteX1" fmla="*/ 1167493 w 1167494"/>
              <a:gd name="connsiteY1" fmla="*/ 0 h 1881641"/>
              <a:gd name="connsiteX2" fmla="*/ 1167493 w 1167494"/>
              <a:gd name="connsiteY2" fmla="*/ 714148 h 1881641"/>
              <a:gd name="connsiteX3" fmla="*/ 1166666 w 1167494"/>
              <a:gd name="connsiteY3" fmla="*/ 730534 h 1881641"/>
              <a:gd name="connsiteX4" fmla="*/ 1167494 w 1167494"/>
              <a:gd name="connsiteY4" fmla="*/ 730534 h 1881641"/>
              <a:gd name="connsiteX5" fmla="*/ 1167494 w 1167494"/>
              <a:gd name="connsiteY5" fmla="*/ 1378059 h 1881641"/>
              <a:gd name="connsiteX6" fmla="*/ 1167493 w 1167494"/>
              <a:gd name="connsiteY6" fmla="*/ 1378059 h 1881641"/>
              <a:gd name="connsiteX7" fmla="*/ 1167493 w 1167494"/>
              <a:gd name="connsiteY7" fmla="*/ 1881641 h 1881641"/>
              <a:gd name="connsiteX8" fmla="*/ 0 w 1167494"/>
              <a:gd name="connsiteY8" fmla="*/ 1881641 h 1881641"/>
              <a:gd name="connsiteX9" fmla="*/ 0 w 1167494"/>
              <a:gd name="connsiteY9" fmla="*/ 1234116 h 1881641"/>
              <a:gd name="connsiteX10" fmla="*/ 0 w 1167494"/>
              <a:gd name="connsiteY10" fmla="*/ 1167492 h 1881641"/>
              <a:gd name="connsiteX11" fmla="*/ 1048124 w 1167494"/>
              <a:gd name="connsiteY11" fmla="*/ 6027 h 1881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67494" h="1881641">
                <a:moveTo>
                  <a:pt x="1167473" y="0"/>
                </a:moveTo>
                <a:lnTo>
                  <a:pt x="1167493" y="0"/>
                </a:lnTo>
                <a:lnTo>
                  <a:pt x="1167493" y="714148"/>
                </a:lnTo>
                <a:lnTo>
                  <a:pt x="1166666" y="730534"/>
                </a:lnTo>
                <a:lnTo>
                  <a:pt x="1167494" y="730534"/>
                </a:lnTo>
                <a:lnTo>
                  <a:pt x="1167494" y="1378059"/>
                </a:lnTo>
                <a:lnTo>
                  <a:pt x="1167493" y="1378059"/>
                </a:lnTo>
                <a:lnTo>
                  <a:pt x="1167493" y="1881641"/>
                </a:lnTo>
                <a:lnTo>
                  <a:pt x="0" y="1881641"/>
                </a:lnTo>
                <a:lnTo>
                  <a:pt x="0" y="1234116"/>
                </a:lnTo>
                <a:lnTo>
                  <a:pt x="0" y="1167492"/>
                </a:lnTo>
                <a:cubicBezTo>
                  <a:pt x="0" y="563002"/>
                  <a:pt x="459408" y="65814"/>
                  <a:pt x="1048124" y="6027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221FFDB-AAE2-5943-97A1-82D66AE05DB4}"/>
              </a:ext>
            </a:extLst>
          </p:cNvPr>
          <p:cNvSpPr/>
          <p:nvPr userDrawn="1"/>
        </p:nvSpPr>
        <p:spPr>
          <a:xfrm>
            <a:off x="10334091" y="2737752"/>
            <a:ext cx="1380830" cy="138083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7" name="Freeform 26">
            <a:extLst>
              <a:ext uri="{FF2B5EF4-FFF2-40B4-BE49-F238E27FC236}">
                <a16:creationId xmlns:a16="http://schemas.microsoft.com/office/drawing/2014/main" id="{2E58EEF7-63CA-A845-BAC4-9D3BE05918B5}"/>
              </a:ext>
            </a:extLst>
          </p:cNvPr>
          <p:cNvSpPr/>
          <p:nvPr userDrawn="1"/>
        </p:nvSpPr>
        <p:spPr>
          <a:xfrm rot="16200000" flipH="1">
            <a:off x="10667432" y="5333432"/>
            <a:ext cx="1881641" cy="1167493"/>
          </a:xfrm>
          <a:custGeom>
            <a:avLst/>
            <a:gdLst>
              <a:gd name="connsiteX0" fmla="*/ 1881641 w 1881641"/>
              <a:gd name="connsiteY0" fmla="*/ 1167473 h 1167493"/>
              <a:gd name="connsiteX1" fmla="*/ 1881641 w 1881641"/>
              <a:gd name="connsiteY1" fmla="*/ 1167493 h 1167493"/>
              <a:gd name="connsiteX2" fmla="*/ 1167493 w 1881641"/>
              <a:gd name="connsiteY2" fmla="*/ 1167493 h 1167493"/>
              <a:gd name="connsiteX3" fmla="*/ 0 w 1881641"/>
              <a:gd name="connsiteY3" fmla="*/ 0 h 1167493"/>
              <a:gd name="connsiteX4" fmla="*/ 714149 w 1881641"/>
              <a:gd name="connsiteY4" fmla="*/ 0 h 1167493"/>
              <a:gd name="connsiteX5" fmla="*/ 1875614 w 1881641"/>
              <a:gd name="connsiteY5" fmla="*/ 1048124 h 1167493"/>
              <a:gd name="connsiteX6" fmla="*/ 1881641 w 1881641"/>
              <a:gd name="connsiteY6" fmla="*/ 1167473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81641" h="1167493">
                <a:moveTo>
                  <a:pt x="1881641" y="1167473"/>
                </a:moveTo>
                <a:lnTo>
                  <a:pt x="1881641" y="1167493"/>
                </a:lnTo>
                <a:lnTo>
                  <a:pt x="1167493" y="1167493"/>
                </a:lnTo>
                <a:cubicBezTo>
                  <a:pt x="522704" y="1167493"/>
                  <a:pt x="0" y="644789"/>
                  <a:pt x="0" y="0"/>
                </a:cubicBezTo>
                <a:lnTo>
                  <a:pt x="714149" y="0"/>
                </a:lnTo>
                <a:cubicBezTo>
                  <a:pt x="1318639" y="0"/>
                  <a:pt x="1815827" y="459408"/>
                  <a:pt x="1875614" y="1048124"/>
                </a:cubicBezTo>
                <a:lnTo>
                  <a:pt x="1881641" y="116747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757A4624-D8ED-2E4B-AF8C-00DFA6A72D5F}"/>
              </a:ext>
            </a:extLst>
          </p:cNvPr>
          <p:cNvSpPr/>
          <p:nvPr userDrawn="1"/>
        </p:nvSpPr>
        <p:spPr>
          <a:xfrm flipV="1">
            <a:off x="9857012" y="3651505"/>
            <a:ext cx="1325563" cy="1325563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DF312EF8-91BE-5946-BE31-8CFE107A2FEA}"/>
              </a:ext>
            </a:extLst>
          </p:cNvPr>
          <p:cNvSpPr/>
          <p:nvPr userDrawn="1"/>
        </p:nvSpPr>
        <p:spPr>
          <a:xfrm flipH="1" flipV="1">
            <a:off x="9857013" y="4976359"/>
            <a:ext cx="1167494" cy="1881641"/>
          </a:xfrm>
          <a:custGeom>
            <a:avLst/>
            <a:gdLst>
              <a:gd name="connsiteX0" fmla="*/ 1167473 w 1167494"/>
              <a:gd name="connsiteY0" fmla="*/ 0 h 1881641"/>
              <a:gd name="connsiteX1" fmla="*/ 1167493 w 1167494"/>
              <a:gd name="connsiteY1" fmla="*/ 0 h 1881641"/>
              <a:gd name="connsiteX2" fmla="*/ 1167493 w 1167494"/>
              <a:gd name="connsiteY2" fmla="*/ 714148 h 1881641"/>
              <a:gd name="connsiteX3" fmla="*/ 1166666 w 1167494"/>
              <a:gd name="connsiteY3" fmla="*/ 730534 h 1881641"/>
              <a:gd name="connsiteX4" fmla="*/ 1167494 w 1167494"/>
              <a:gd name="connsiteY4" fmla="*/ 730534 h 1881641"/>
              <a:gd name="connsiteX5" fmla="*/ 1167494 w 1167494"/>
              <a:gd name="connsiteY5" fmla="*/ 1378059 h 1881641"/>
              <a:gd name="connsiteX6" fmla="*/ 1167493 w 1167494"/>
              <a:gd name="connsiteY6" fmla="*/ 1378059 h 1881641"/>
              <a:gd name="connsiteX7" fmla="*/ 1167493 w 1167494"/>
              <a:gd name="connsiteY7" fmla="*/ 1881641 h 1881641"/>
              <a:gd name="connsiteX8" fmla="*/ 0 w 1167494"/>
              <a:gd name="connsiteY8" fmla="*/ 1881641 h 1881641"/>
              <a:gd name="connsiteX9" fmla="*/ 0 w 1167494"/>
              <a:gd name="connsiteY9" fmla="*/ 1234116 h 1881641"/>
              <a:gd name="connsiteX10" fmla="*/ 0 w 1167494"/>
              <a:gd name="connsiteY10" fmla="*/ 1167492 h 1881641"/>
              <a:gd name="connsiteX11" fmla="*/ 1048124 w 1167494"/>
              <a:gd name="connsiteY11" fmla="*/ 6027 h 1881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67494" h="1881641">
                <a:moveTo>
                  <a:pt x="1167473" y="0"/>
                </a:moveTo>
                <a:lnTo>
                  <a:pt x="1167493" y="0"/>
                </a:lnTo>
                <a:lnTo>
                  <a:pt x="1167493" y="714148"/>
                </a:lnTo>
                <a:lnTo>
                  <a:pt x="1166666" y="730534"/>
                </a:lnTo>
                <a:lnTo>
                  <a:pt x="1167494" y="730534"/>
                </a:lnTo>
                <a:lnTo>
                  <a:pt x="1167494" y="1378059"/>
                </a:lnTo>
                <a:lnTo>
                  <a:pt x="1167493" y="1378059"/>
                </a:lnTo>
                <a:lnTo>
                  <a:pt x="1167493" y="1881641"/>
                </a:lnTo>
                <a:lnTo>
                  <a:pt x="0" y="1881641"/>
                </a:lnTo>
                <a:lnTo>
                  <a:pt x="0" y="1234116"/>
                </a:lnTo>
                <a:lnTo>
                  <a:pt x="0" y="1167492"/>
                </a:lnTo>
                <a:cubicBezTo>
                  <a:pt x="0" y="563002"/>
                  <a:pt x="459408" y="65814"/>
                  <a:pt x="1048124" y="6027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44191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ole team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itle 1">
            <a:extLst>
              <a:ext uri="{FF2B5EF4-FFF2-40B4-BE49-F238E27FC236}">
                <a16:creationId xmlns:a16="http://schemas.microsoft.com/office/drawing/2014/main" id="{6825B690-1AD7-4243-AC42-D2CF19B7B0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430" y="381000"/>
            <a:ext cx="10678142" cy="1325563"/>
          </a:xfrm>
        </p:spPr>
        <p:txBody>
          <a:bodyPr lIns="0"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Picture Placeholder 23">
            <a:extLst>
              <a:ext uri="{FF2B5EF4-FFF2-40B4-BE49-F238E27FC236}">
                <a16:creationId xmlns:a16="http://schemas.microsoft.com/office/drawing/2014/main" id="{5E48B363-63E8-4F17-842B-53AD935A65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0429" y="2068734"/>
            <a:ext cx="904987" cy="905641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1" name="Text Placeholder 28">
            <a:extLst>
              <a:ext uri="{FF2B5EF4-FFF2-40B4-BE49-F238E27FC236}">
                <a16:creationId xmlns:a16="http://schemas.microsoft.com/office/drawing/2014/main" id="{1825005B-0520-EC49-9A5C-554CB700387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0430" y="2994545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2" name="Text Placeholder 28">
            <a:extLst>
              <a:ext uri="{FF2B5EF4-FFF2-40B4-BE49-F238E27FC236}">
                <a16:creationId xmlns:a16="http://schemas.microsoft.com/office/drawing/2014/main" id="{B6697B92-AF89-2C46-BC1E-6CB47E8EA42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50429" y="3379791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3" name="Picture Placeholder 23">
            <a:extLst>
              <a:ext uri="{FF2B5EF4-FFF2-40B4-BE49-F238E27FC236}">
                <a16:creationId xmlns:a16="http://schemas.microsoft.com/office/drawing/2014/main" id="{FA9FEBB0-45F1-DF45-89C4-B343F8B20BA0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549397" y="2068734"/>
            <a:ext cx="904987" cy="905641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Text Placeholder 28">
            <a:extLst>
              <a:ext uri="{FF2B5EF4-FFF2-40B4-BE49-F238E27FC236}">
                <a16:creationId xmlns:a16="http://schemas.microsoft.com/office/drawing/2014/main" id="{EF331731-A7FC-C245-A9C1-0B1A2E994DB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549398" y="2994545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5" name="Text Placeholder 28">
            <a:extLst>
              <a:ext uri="{FF2B5EF4-FFF2-40B4-BE49-F238E27FC236}">
                <a16:creationId xmlns:a16="http://schemas.microsoft.com/office/drawing/2014/main" id="{313B974E-E762-EE48-B2DF-C8F10DF7344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549397" y="3379791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6" name="Picture Placeholder 23">
            <a:extLst>
              <a:ext uri="{FF2B5EF4-FFF2-40B4-BE49-F238E27FC236}">
                <a16:creationId xmlns:a16="http://schemas.microsoft.com/office/drawing/2014/main" id="{8BA62E8C-79E6-D245-B706-FFB1E051B2D6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348367" y="2068734"/>
            <a:ext cx="904987" cy="905641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7" name="Text Placeholder 28">
            <a:extLst>
              <a:ext uri="{FF2B5EF4-FFF2-40B4-BE49-F238E27FC236}">
                <a16:creationId xmlns:a16="http://schemas.microsoft.com/office/drawing/2014/main" id="{4199EE50-5386-0446-8ADA-23C1B0D6EA4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348368" y="2994545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8" name="Text Placeholder 28">
            <a:extLst>
              <a:ext uri="{FF2B5EF4-FFF2-40B4-BE49-F238E27FC236}">
                <a16:creationId xmlns:a16="http://schemas.microsoft.com/office/drawing/2014/main" id="{478AB5CA-B5A5-934D-BF51-1485953A703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348367" y="3379791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9" name="Picture Placeholder 23">
            <a:extLst>
              <a:ext uri="{FF2B5EF4-FFF2-40B4-BE49-F238E27FC236}">
                <a16:creationId xmlns:a16="http://schemas.microsoft.com/office/drawing/2014/main" id="{3D78BE06-1FC7-3C43-BD15-F4137B564B58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9147335" y="2068734"/>
            <a:ext cx="904987" cy="905641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Text Placeholder 28">
            <a:extLst>
              <a:ext uri="{FF2B5EF4-FFF2-40B4-BE49-F238E27FC236}">
                <a16:creationId xmlns:a16="http://schemas.microsoft.com/office/drawing/2014/main" id="{14F01FCC-4797-0343-8739-20331C751C1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147336" y="2994545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1" name="Text Placeholder 28">
            <a:extLst>
              <a:ext uri="{FF2B5EF4-FFF2-40B4-BE49-F238E27FC236}">
                <a16:creationId xmlns:a16="http://schemas.microsoft.com/office/drawing/2014/main" id="{33FBE6CA-EC7A-1A4B-ADA3-6B78F2DE09C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147335" y="3379791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2" name="Picture Placeholder 23">
            <a:extLst>
              <a:ext uri="{FF2B5EF4-FFF2-40B4-BE49-F238E27FC236}">
                <a16:creationId xmlns:a16="http://schemas.microsoft.com/office/drawing/2014/main" id="{6DD7CCE4-AD48-B64F-909E-F88961FBDFC5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750429" y="4118551"/>
            <a:ext cx="904987" cy="905641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3" name="Text Placeholder 28">
            <a:extLst>
              <a:ext uri="{FF2B5EF4-FFF2-40B4-BE49-F238E27FC236}">
                <a16:creationId xmlns:a16="http://schemas.microsoft.com/office/drawing/2014/main" id="{C076E7E2-3D95-EA47-BF86-444615F1F14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50430" y="5044362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4" name="Text Placeholder 28">
            <a:extLst>
              <a:ext uri="{FF2B5EF4-FFF2-40B4-BE49-F238E27FC236}">
                <a16:creationId xmlns:a16="http://schemas.microsoft.com/office/drawing/2014/main" id="{612499D2-373C-3940-97A5-FCA8B245BE45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750429" y="5429608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5" name="Picture Placeholder 23">
            <a:extLst>
              <a:ext uri="{FF2B5EF4-FFF2-40B4-BE49-F238E27FC236}">
                <a16:creationId xmlns:a16="http://schemas.microsoft.com/office/drawing/2014/main" id="{24B34D6D-4F7E-3942-B8D7-9970BDE53C10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3549397" y="4118551"/>
            <a:ext cx="904987" cy="905641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Text Placeholder 28">
            <a:extLst>
              <a:ext uri="{FF2B5EF4-FFF2-40B4-BE49-F238E27FC236}">
                <a16:creationId xmlns:a16="http://schemas.microsoft.com/office/drawing/2014/main" id="{D34EDB1D-7E85-D242-B6AE-F6D6907D325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549398" y="5044362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7" name="Text Placeholder 28">
            <a:extLst>
              <a:ext uri="{FF2B5EF4-FFF2-40B4-BE49-F238E27FC236}">
                <a16:creationId xmlns:a16="http://schemas.microsoft.com/office/drawing/2014/main" id="{3E3BFFF0-114B-6D42-B5E0-8020AC2E26BF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3549397" y="5429608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8" name="Picture Placeholder 23">
            <a:extLst>
              <a:ext uri="{FF2B5EF4-FFF2-40B4-BE49-F238E27FC236}">
                <a16:creationId xmlns:a16="http://schemas.microsoft.com/office/drawing/2014/main" id="{EB4488EE-E854-724E-95AE-B9943EE249EA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6348367" y="4118551"/>
            <a:ext cx="904987" cy="905641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9" name="Text Placeholder 28">
            <a:extLst>
              <a:ext uri="{FF2B5EF4-FFF2-40B4-BE49-F238E27FC236}">
                <a16:creationId xmlns:a16="http://schemas.microsoft.com/office/drawing/2014/main" id="{C5551B4D-583E-D644-9069-EC096CE76F50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348368" y="5044362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50" name="Text Placeholder 28">
            <a:extLst>
              <a:ext uri="{FF2B5EF4-FFF2-40B4-BE49-F238E27FC236}">
                <a16:creationId xmlns:a16="http://schemas.microsoft.com/office/drawing/2014/main" id="{E30C4783-1643-2243-BB4F-E99E04D9216B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348367" y="5429608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51" name="Picture Placeholder 23">
            <a:extLst>
              <a:ext uri="{FF2B5EF4-FFF2-40B4-BE49-F238E27FC236}">
                <a16:creationId xmlns:a16="http://schemas.microsoft.com/office/drawing/2014/main" id="{7BBADCE0-02E8-3249-8CBA-17D3783DFE70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9147335" y="4118551"/>
            <a:ext cx="904987" cy="905641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Text Placeholder 28">
            <a:extLst>
              <a:ext uri="{FF2B5EF4-FFF2-40B4-BE49-F238E27FC236}">
                <a16:creationId xmlns:a16="http://schemas.microsoft.com/office/drawing/2014/main" id="{8D294C40-97E4-FF4F-8A02-10FC7D0EE8B0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9147336" y="5044362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53" name="Text Placeholder 28">
            <a:extLst>
              <a:ext uri="{FF2B5EF4-FFF2-40B4-BE49-F238E27FC236}">
                <a16:creationId xmlns:a16="http://schemas.microsoft.com/office/drawing/2014/main" id="{8B38241F-01B5-574C-A827-67C6352C463C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147335" y="5429608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30445668-2DC5-E84C-8B16-922BC95F13F2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fld id="{75594855-01E8-5A4B-B2B8-E2ECEF879100}" type="datetime1">
              <a:rPr lang="en-US" smtClean="0"/>
              <a:pPr/>
              <a:t>13-Feb-23</a:t>
            </a:fld>
            <a:endParaRPr lang="en-US" dirty="0"/>
          </a:p>
        </p:txBody>
      </p:sp>
      <p:sp>
        <p:nvSpPr>
          <p:cNvPr id="22" name="Footer Placeholder 21">
            <a:extLst>
              <a:ext uri="{FF2B5EF4-FFF2-40B4-BE49-F238E27FC236}">
                <a16:creationId xmlns:a16="http://schemas.microsoft.com/office/drawing/2014/main" id="{D9227732-A878-814C-8621-64ED1B2CCF9F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CE9F02AC-6DFB-0C47-BC8E-4B0594007F33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57219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430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825625"/>
            <a:ext cx="114300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D77A09-15C2-4E47-948E-AACAFCA47D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tx2"/>
                </a:solidFill>
                <a:latin typeface="+mn-lt"/>
              </a:defRPr>
            </a:lvl1pPr>
          </a:lstStyle>
          <a:p>
            <a:fld id="{B562DF68-3089-814D-8A14-C651FE91885E}" type="datetime1">
              <a:rPr lang="en-US" smtClean="0"/>
              <a:pPr/>
              <a:t>13-Feb-23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567522-C3B6-46EB-A361-BEC2510B00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C57CF0-034F-450D-937C-718D5AF1A0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678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tx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9" r:id="rId4"/>
    <p:sldLayoutId id="2147483660" r:id="rId5"/>
    <p:sldLayoutId id="2147483661" r:id="rId6"/>
    <p:sldLayoutId id="2147483654" r:id="rId7"/>
    <p:sldLayoutId id="2147483658" r:id="rId8"/>
    <p:sldLayoutId id="2147483662" r:id="rId9"/>
    <p:sldLayoutId id="2147483663" r:id="rId10"/>
    <p:sldLayoutId id="2147483664" r:id="rId11"/>
    <p:sldLayoutId id="2147483665" r:id="rId12"/>
    <p:sldLayoutId id="2147483666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40" userDrawn="1">
          <p15:clr>
            <a:srgbClr val="547EBF"/>
          </p15:clr>
        </p15:guide>
        <p15:guide id="4" orient="horz" pos="240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7" pos="3960" userDrawn="1">
          <p15:clr>
            <a:srgbClr val="547EBF"/>
          </p15:clr>
        </p15:guide>
        <p15:guide id="8" pos="3720" userDrawn="1">
          <p15:clr>
            <a:srgbClr val="547EBF"/>
          </p15:clr>
        </p15:guide>
        <p15:guide id="9" pos="2112" userDrawn="1">
          <p15:clr>
            <a:srgbClr val="547EBF"/>
          </p15:clr>
        </p15:guide>
        <p15:guide id="10" pos="1848" userDrawn="1">
          <p15:clr>
            <a:srgbClr val="547EBF"/>
          </p15:clr>
        </p15:guide>
        <p15:guide id="11" pos="5568" userDrawn="1">
          <p15:clr>
            <a:srgbClr val="547EBF"/>
          </p15:clr>
        </p15:guide>
        <p15:guide id="12" pos="5832" userDrawn="1">
          <p15:clr>
            <a:srgbClr val="547EBF"/>
          </p15:clr>
        </p15:guide>
        <p15:guide id="13" pos="4968" userDrawn="1">
          <p15:clr>
            <a:srgbClr val="9FCC3B"/>
          </p15:clr>
        </p15:guide>
        <p15:guide id="14" pos="5208" userDrawn="1">
          <p15:clr>
            <a:srgbClr val="9FCC3B"/>
          </p15:clr>
        </p15:guide>
        <p15:guide id="15" pos="2712" userDrawn="1">
          <p15:clr>
            <a:srgbClr val="9FCC3B"/>
          </p15:clr>
        </p15:guide>
        <p15:guide id="16" pos="2472" userDrawn="1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F3D98-3C30-4CFC-8643-C81E829C8C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7493" y="1122363"/>
            <a:ext cx="7096933" cy="2387600"/>
          </a:xfrm>
        </p:spPr>
        <p:txBody>
          <a:bodyPr/>
          <a:lstStyle/>
          <a:p>
            <a:r>
              <a:rPr lang="en-US" dirty="0"/>
              <a:t>Tweet Sentiment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68D447-28D3-4F5F-B2DC-FD67E90158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7493" y="3602038"/>
            <a:ext cx="9500507" cy="806675"/>
          </a:xfrm>
        </p:spPr>
        <p:txBody>
          <a:bodyPr/>
          <a:lstStyle/>
          <a:p>
            <a:r>
              <a:rPr lang="el-GR" dirty="0"/>
              <a:t>Τζανής Νικόλαος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93088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88C0B1-F2F9-028F-370D-492FBF4E9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Διαχείριση των </a:t>
            </a:r>
            <a:r>
              <a:rPr lang="en-US" dirty="0"/>
              <a:t>Emoticons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FFED288-E98B-D6C3-B0D3-4A6A0C257C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41844" y="2103437"/>
            <a:ext cx="1325563" cy="1325563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C28B55-A5B6-2DA3-304C-A8E75DD18E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4A38D40-EECD-2F35-14FB-5F00EAC5FB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6245" y="3701428"/>
            <a:ext cx="5602145" cy="496189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F45DDC4-E2EE-4BC2-3FF0-01F8D179F47A}"/>
              </a:ext>
            </a:extLst>
          </p:cNvPr>
          <p:cNvSpPr txBox="1">
            <a:spLocks/>
          </p:cNvSpPr>
          <p:nvPr/>
        </p:nvSpPr>
        <p:spPr>
          <a:xfrm>
            <a:off x="370520" y="2468335"/>
            <a:ext cx="9458234" cy="35113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400" dirty="0"/>
              <a:t>Function </a:t>
            </a:r>
            <a:r>
              <a:rPr lang="el-GR" sz="2400" dirty="0"/>
              <a:t>που αντικαθιστά τα </a:t>
            </a:r>
            <a:r>
              <a:rPr lang="en-US" sz="2400" dirty="0"/>
              <a:t>emoticons </a:t>
            </a:r>
            <a:r>
              <a:rPr lang="el-GR" sz="2400" dirty="0"/>
              <a:t>με το συναίσθημα που αντιπροσωπεύουν</a:t>
            </a:r>
            <a:r>
              <a:rPr lang="en-US" sz="2400" dirty="0"/>
              <a:t>. </a:t>
            </a:r>
            <a:r>
              <a:rPr lang="el-GR" sz="2400" dirty="0"/>
              <a:t>Για παράδειγμα </a:t>
            </a:r>
            <a:br>
              <a:rPr lang="el-GR" sz="2400" dirty="0"/>
            </a:br>
            <a:br>
              <a:rPr lang="el-GR" sz="2400" dirty="0"/>
            </a:br>
            <a:r>
              <a:rPr lang="en-US" sz="2400" dirty="0"/>
              <a:t>:) </a:t>
            </a:r>
            <a:r>
              <a:rPr lang="el-GR" sz="2400" dirty="0">
                <a:sym typeface="Wingdings" panose="05000000000000000000" pitchFamily="2" charset="2"/>
              </a:rPr>
              <a:t></a:t>
            </a:r>
            <a:r>
              <a:rPr lang="el-GR" sz="2400" dirty="0"/>
              <a:t> </a:t>
            </a:r>
            <a:r>
              <a:rPr lang="en-US" sz="2400" dirty="0"/>
              <a:t>happy </a:t>
            </a:r>
            <a:br>
              <a:rPr lang="el-GR" sz="2400" dirty="0"/>
            </a:br>
            <a:r>
              <a:rPr lang="en-US" sz="2400" dirty="0"/>
              <a:t>:O </a:t>
            </a:r>
            <a:r>
              <a:rPr lang="el-GR" sz="2400" dirty="0">
                <a:sym typeface="Wingdings" panose="05000000000000000000" pitchFamily="2" charset="2"/>
              </a:rPr>
              <a:t></a:t>
            </a:r>
            <a:r>
              <a:rPr lang="el-GR" sz="2400" dirty="0"/>
              <a:t> </a:t>
            </a:r>
            <a:r>
              <a:rPr lang="en-US" sz="2400" dirty="0"/>
              <a:t>surprised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sz="2400" dirty="0"/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l-GR" sz="2400" dirty="0"/>
              <a:t>Με αυτό τον τρόπο κερδίζουμε πληροφορία η οποία αλλιώς θα χανόταν</a:t>
            </a:r>
          </a:p>
        </p:txBody>
      </p:sp>
    </p:spTree>
    <p:extLst>
      <p:ext uri="{BB962C8B-B14F-4D97-AF65-F5344CB8AC3E}">
        <p14:creationId xmlns:p14="http://schemas.microsoft.com/office/powerpoint/2010/main" val="38163801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094A3-0B63-8375-33D6-9BE5889162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Αφαίρεση Άχρηστων Συμβόλων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0414D8-1E63-A788-546D-454AFFCB7B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017467"/>
            <a:ext cx="9779182" cy="2097333"/>
          </a:xfrm>
        </p:spPr>
        <p:txBody>
          <a:bodyPr/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dirty="0"/>
              <a:t>Function </a:t>
            </a:r>
            <a:r>
              <a:rPr lang="el-GR" dirty="0"/>
              <a:t>που αφαιρεί από τη στήλη ‘</a:t>
            </a:r>
            <a:r>
              <a:rPr lang="en-US" dirty="0"/>
              <a:t>content’ </a:t>
            </a:r>
            <a:r>
              <a:rPr lang="el-GR" dirty="0"/>
              <a:t>τα:</a:t>
            </a:r>
          </a:p>
          <a:p>
            <a:pPr marL="914400" lvl="1" indent="-457200">
              <a:buFont typeface="Wingdings" panose="05000000000000000000" pitchFamily="2" charset="2"/>
              <a:buChar char="ü"/>
            </a:pPr>
            <a:r>
              <a:rPr lang="en-US" dirty="0"/>
              <a:t>Usernames</a:t>
            </a:r>
          </a:p>
          <a:p>
            <a:pPr marL="914400" lvl="1" indent="-457200">
              <a:buFont typeface="Wingdings" panose="05000000000000000000" pitchFamily="2" charset="2"/>
              <a:buChar char="ü"/>
            </a:pPr>
            <a:r>
              <a:rPr lang="en-US" dirty="0"/>
              <a:t>Retweet</a:t>
            </a:r>
          </a:p>
          <a:p>
            <a:pPr marL="914400" lvl="1" indent="-457200">
              <a:buFont typeface="Wingdings" panose="05000000000000000000" pitchFamily="2" charset="2"/>
              <a:buChar char="ü"/>
            </a:pPr>
            <a:r>
              <a:rPr lang="el-GR" dirty="0"/>
              <a:t>Το σύμβολο του </a:t>
            </a:r>
            <a:r>
              <a:rPr lang="en-US" dirty="0"/>
              <a:t>hashtag (#)</a:t>
            </a:r>
          </a:p>
          <a:p>
            <a:pPr marL="914400" lvl="1" indent="-457200">
              <a:buFont typeface="Wingdings" panose="05000000000000000000" pitchFamily="2" charset="2"/>
              <a:buChar char="ü"/>
            </a:pPr>
            <a:r>
              <a:rPr lang="en-US" dirty="0"/>
              <a:t>URLs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3FFF78-417A-F95D-6563-159396E723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BEE5046-0E90-EC0E-757F-C4252D9F90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7492" y="4290052"/>
            <a:ext cx="5349629" cy="5331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2DF6A67-4576-75A2-824B-03EE457D30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7492" y="5313777"/>
            <a:ext cx="6604908" cy="481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0759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97AB08-D5DE-A667-BE96-DE7C8A82DC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Label Encoding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25D7D8-5E84-2848-DAD2-1836C06AF7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l-GR" dirty="0"/>
              <a:t>Σε ορισμένες περιπτώσεις όταν οι κλάσεις που θέλουμε να διαχωρίσουμε δεν είναι </a:t>
            </a:r>
            <a:r>
              <a:rPr lang="en-US" dirty="0"/>
              <a:t>integers </a:t>
            </a:r>
            <a:r>
              <a:rPr lang="el-GR" dirty="0"/>
              <a:t>θα πρέπει να τις μετατρέψουμε σε </a:t>
            </a:r>
            <a:r>
              <a:rPr lang="en-US" dirty="0"/>
              <a:t>int.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l-GR" dirty="0"/>
              <a:t>Απλή προσέγγιση (</a:t>
            </a:r>
            <a:r>
              <a:rPr lang="en-US" dirty="0"/>
              <a:t>Label Encoding) </a:t>
            </a:r>
            <a:r>
              <a:rPr lang="el-GR" dirty="0"/>
              <a:t>δίνουμε τιμές από 0 έως 12.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l-GR" dirty="0"/>
              <a:t>Άλλες προσεγγίσεις:</a:t>
            </a:r>
          </a:p>
          <a:p>
            <a:pPr marL="914400" lvl="1" indent="-457200">
              <a:buFont typeface="Wingdings" panose="05000000000000000000" pitchFamily="2" charset="2"/>
              <a:buChar char="ü"/>
            </a:pPr>
            <a:r>
              <a:rPr lang="en-US" dirty="0"/>
              <a:t>Ordinal Encoding</a:t>
            </a:r>
          </a:p>
          <a:p>
            <a:pPr marL="914400" lvl="1" indent="-457200">
              <a:buFont typeface="Wingdings" panose="05000000000000000000" pitchFamily="2" charset="2"/>
              <a:buChar char="ü"/>
            </a:pPr>
            <a:r>
              <a:rPr lang="en-US" dirty="0" err="1"/>
              <a:t>OneHot</a:t>
            </a:r>
            <a:r>
              <a:rPr lang="en-US" dirty="0"/>
              <a:t> Encoding</a:t>
            </a:r>
            <a:endParaRPr lang="el-GR" dirty="0"/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l-GR" dirty="0"/>
              <a:t>Εδώ τελικά δεν χρειαζόταν καθώς </a:t>
            </a:r>
            <a:br>
              <a:rPr lang="el-GR" dirty="0"/>
            </a:br>
            <a:r>
              <a:rPr lang="el-GR" dirty="0"/>
              <a:t>το </a:t>
            </a:r>
            <a:r>
              <a:rPr lang="en-US" dirty="0"/>
              <a:t>label encoding </a:t>
            </a:r>
            <a:r>
              <a:rPr lang="el-GR" dirty="0"/>
              <a:t>γινόταν αυτόματα.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CB67A2-E86D-C528-A159-897F799444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39422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D502B-3975-F50E-023C-59C5F1C32E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Matrix Creation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246B1C-EA52-A55B-3793-42A4CAEE09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017467"/>
            <a:ext cx="9779182" cy="1174141"/>
          </a:xfrm>
        </p:spPr>
        <p:txBody>
          <a:bodyPr/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l-GR" dirty="0"/>
              <a:t>Η τεχνική που χρησιμοποιήθηκε ήταν το </a:t>
            </a:r>
            <a:r>
              <a:rPr lang="en-US" dirty="0"/>
              <a:t>Bag-of-Words.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dirty="0" err="1"/>
              <a:t>TfidVectorizer</a:t>
            </a:r>
            <a:r>
              <a:rPr lang="en-US" dirty="0"/>
              <a:t> </a:t>
            </a:r>
            <a:r>
              <a:rPr lang="el-GR" dirty="0"/>
              <a:t>της </a:t>
            </a:r>
            <a:r>
              <a:rPr lang="en-US" dirty="0" err="1"/>
              <a:t>sklearn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542093-8D74-1AF9-D812-E0A4BA8A8C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3DACA72-0C0E-B76C-4CAD-DB89466D4994}"/>
              </a:ext>
            </a:extLst>
          </p:cNvPr>
          <p:cNvSpPr/>
          <p:nvPr/>
        </p:nvSpPr>
        <p:spPr>
          <a:xfrm>
            <a:off x="1362807" y="3440235"/>
            <a:ext cx="3683977" cy="1099038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err="1">
                <a:solidFill>
                  <a:schemeClr val="accent6"/>
                </a:solidFill>
              </a:rPr>
              <a:t>TfidTransformer</a:t>
            </a:r>
            <a:endParaRPr lang="en-US" sz="2400" b="1" dirty="0">
              <a:solidFill>
                <a:schemeClr val="accent6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D63219D-9385-BBE5-AF31-FC39F581D4F5}"/>
              </a:ext>
            </a:extLst>
          </p:cNvPr>
          <p:cNvSpPr/>
          <p:nvPr/>
        </p:nvSpPr>
        <p:spPr>
          <a:xfrm>
            <a:off x="5882052" y="4409099"/>
            <a:ext cx="3683977" cy="1099038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err="1">
                <a:solidFill>
                  <a:schemeClr val="accent1"/>
                </a:solidFill>
              </a:rPr>
              <a:t>TfidVectorizer</a:t>
            </a:r>
            <a:endParaRPr lang="en-US" sz="2800" b="1" dirty="0">
              <a:solidFill>
                <a:schemeClr val="accent1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35A5B3F-265B-EFA7-765B-C5B6FDC8D934}"/>
              </a:ext>
            </a:extLst>
          </p:cNvPr>
          <p:cNvSpPr/>
          <p:nvPr/>
        </p:nvSpPr>
        <p:spPr>
          <a:xfrm>
            <a:off x="1362806" y="5377962"/>
            <a:ext cx="3683977" cy="1099038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err="1">
                <a:solidFill>
                  <a:srgbClr val="FF0000"/>
                </a:solidFill>
              </a:rPr>
              <a:t>CountVectorizer</a:t>
            </a:r>
            <a:endParaRPr lang="en-US" sz="2400" b="1" dirty="0">
              <a:solidFill>
                <a:srgbClr val="FF0000"/>
              </a:solidFill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067B8F8-0F62-7B4F-595E-96C143FFE76C}"/>
              </a:ext>
            </a:extLst>
          </p:cNvPr>
          <p:cNvCxnSpPr>
            <a:cxnSpLocks/>
            <a:stCxn id="8" idx="6"/>
            <a:endCxn id="9" idx="2"/>
          </p:cNvCxnSpPr>
          <p:nvPr/>
        </p:nvCxnSpPr>
        <p:spPr>
          <a:xfrm>
            <a:off x="5046784" y="3989754"/>
            <a:ext cx="835268" cy="96886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52E1B12-2CCA-DA42-C901-A462C8064977}"/>
              </a:ext>
            </a:extLst>
          </p:cNvPr>
          <p:cNvCxnSpPr>
            <a:cxnSpLocks/>
            <a:stCxn id="10" idx="6"/>
            <a:endCxn id="9" idx="2"/>
          </p:cNvCxnSpPr>
          <p:nvPr/>
        </p:nvCxnSpPr>
        <p:spPr>
          <a:xfrm flipV="1">
            <a:off x="5046783" y="4958618"/>
            <a:ext cx="835269" cy="96886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C73B85D1-13FA-A48A-F5D9-CB5064409138}"/>
              </a:ext>
            </a:extLst>
          </p:cNvPr>
          <p:cNvSpPr/>
          <p:nvPr/>
        </p:nvSpPr>
        <p:spPr>
          <a:xfrm>
            <a:off x="5996352" y="3133481"/>
            <a:ext cx="3455377" cy="9144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2800" dirty="0"/>
              <a:t>Νόμος του </a:t>
            </a:r>
            <a:r>
              <a:rPr lang="en-US" sz="2800" b="1" dirty="0" err="1"/>
              <a:t>Zipf</a:t>
            </a:r>
            <a:endParaRPr lang="en-US" sz="2800" b="1"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501CCDE-6117-C234-E097-34E36CDCD696}"/>
              </a:ext>
            </a:extLst>
          </p:cNvPr>
          <p:cNvCxnSpPr>
            <a:stCxn id="21" idx="2"/>
            <a:endCxn id="9" idx="0"/>
          </p:cNvCxnSpPr>
          <p:nvPr/>
        </p:nvCxnSpPr>
        <p:spPr>
          <a:xfrm>
            <a:off x="7724041" y="4047881"/>
            <a:ext cx="0" cy="36121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2F1FE9F1-A598-40C0-6635-6C17486A96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0941" y="2978539"/>
            <a:ext cx="2176504" cy="1224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5539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8AF5F4-0244-A003-B295-1C25978CE9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Oversampling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E000AD-0F9B-6293-8BD0-E6968B8009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2" y="2017467"/>
            <a:ext cx="10077869" cy="3366815"/>
          </a:xfrm>
        </p:spPr>
        <p:txBody>
          <a:bodyPr/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l-GR" dirty="0"/>
              <a:t>Διόρθωση της ανισορροπίας των </a:t>
            </a:r>
            <a:r>
              <a:rPr lang="en-US" dirty="0"/>
              <a:t>count() </a:t>
            </a:r>
            <a:r>
              <a:rPr lang="el-GR" dirty="0"/>
              <a:t>μεταξύ των κλάσεων (πχ. </a:t>
            </a:r>
            <a:r>
              <a:rPr lang="en-US" dirty="0"/>
              <a:t>neutral 8638, anger 110)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l-GR" dirty="0"/>
              <a:t>Χρήση της βιβλιοθήκης </a:t>
            </a:r>
            <a:r>
              <a:rPr lang="en-US" dirty="0"/>
              <a:t>ADASYN </a:t>
            </a:r>
            <a:r>
              <a:rPr lang="el-GR" dirty="0"/>
              <a:t>του </a:t>
            </a:r>
            <a:r>
              <a:rPr lang="en-US" dirty="0" err="1"/>
              <a:t>ibmlearn.over_sampling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E5EB23-9869-97B0-5FDE-43B4836F77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E003280-ED9D-E123-2C81-9B8D09D13E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4029" y="3758942"/>
            <a:ext cx="7971083" cy="162534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2717D50-93F5-2E67-3B8E-BA562D3B32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4029" y="5695186"/>
            <a:ext cx="3859276" cy="406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1646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422C6-41DD-41BF-8547-FA7D3C92A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Αποτέλεσμα μετά το </a:t>
            </a:r>
            <a:r>
              <a:rPr lang="en-US" dirty="0"/>
              <a:t>ADASYN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9FEE37-1158-9A84-BA50-BE4D327E9A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42ACB39-3C79-CC11-1694-097C9434FA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1376" y="2506305"/>
            <a:ext cx="4684461" cy="302044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7DB29CE-4188-E411-2BD3-813015B478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562" y="2506305"/>
            <a:ext cx="4784996" cy="302044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A1112AA-95B8-8B2D-2C8B-8C8ACE3EA03A}"/>
              </a:ext>
            </a:extLst>
          </p:cNvPr>
          <p:cNvSpPr txBox="1"/>
          <p:nvPr/>
        </p:nvSpPr>
        <p:spPr>
          <a:xfrm>
            <a:off x="1193541" y="1983085"/>
            <a:ext cx="33850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Before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3D30F73-3131-7762-6C8C-1F099BCF607A}"/>
              </a:ext>
            </a:extLst>
          </p:cNvPr>
          <p:cNvSpPr txBox="1"/>
          <p:nvPr/>
        </p:nvSpPr>
        <p:spPr>
          <a:xfrm>
            <a:off x="6391087" y="1983085"/>
            <a:ext cx="33850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After</a:t>
            </a:r>
          </a:p>
        </p:txBody>
      </p:sp>
    </p:spTree>
    <p:extLst>
      <p:ext uri="{BB962C8B-B14F-4D97-AF65-F5344CB8AC3E}">
        <p14:creationId xmlns:p14="http://schemas.microsoft.com/office/powerpoint/2010/main" val="15445171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5D4B20-4955-BBA3-B1E9-ECD0597B2E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Helper Functions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4DD575A-78FA-9CEF-EC17-88B055D439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67492" y="2869835"/>
            <a:ext cx="10044113" cy="1479224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D3DDFF-86C5-3735-4865-7A4F296975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16</a:t>
            </a:fld>
            <a:endParaRPr lang="en-US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75BA2D6-D97E-5C79-DE91-768994D1DA0E}"/>
              </a:ext>
            </a:extLst>
          </p:cNvPr>
          <p:cNvCxnSpPr>
            <a:cxnSpLocks/>
          </p:cNvCxnSpPr>
          <p:nvPr/>
        </p:nvCxnSpPr>
        <p:spPr>
          <a:xfrm flipH="1">
            <a:off x="8062546" y="2444261"/>
            <a:ext cx="826477" cy="98473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FB4E66D-5F4F-C50F-0722-BC145DBCA4AD}"/>
              </a:ext>
            </a:extLst>
          </p:cNvPr>
          <p:cNvSpPr txBox="1"/>
          <p:nvPr/>
        </p:nvSpPr>
        <p:spPr>
          <a:xfrm>
            <a:off x="7615551" y="1503810"/>
            <a:ext cx="35960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Εδώ έχει γίνει ήδη </a:t>
            </a:r>
            <a:r>
              <a:rPr lang="en-US" dirty="0"/>
              <a:t>label encoding </a:t>
            </a:r>
            <a:r>
              <a:rPr lang="el-GR" dirty="0"/>
              <a:t>αλλά θέλουμε να φαίνονται τα </a:t>
            </a:r>
            <a:r>
              <a:rPr lang="en-US" dirty="0"/>
              <a:t>sentiments </a:t>
            </a:r>
            <a:r>
              <a:rPr lang="el-GR" dirty="0"/>
              <a:t>στο </a:t>
            </a:r>
            <a:r>
              <a:rPr lang="en-US" dirty="0"/>
              <a:t>matrix </a:t>
            </a:r>
            <a:r>
              <a:rPr lang="el-GR" dirty="0"/>
              <a:t>και όχι 0,1,2 </a:t>
            </a:r>
            <a:r>
              <a:rPr lang="el-GR" dirty="0" err="1"/>
              <a:t>κλπ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7683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F34AD2-2BC8-F891-C785-2203A0338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Helper Functions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4F3BFE9-3A36-A314-81F9-8B9A492EA4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04806" y="2921901"/>
            <a:ext cx="8948470" cy="1887491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848803-BF56-33D3-CB74-FD06D40019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17</a:t>
            </a:fld>
            <a:endParaRPr lang="en-US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AE94629-48EB-46E9-C124-3889861197E2}"/>
              </a:ext>
            </a:extLst>
          </p:cNvPr>
          <p:cNvCxnSpPr>
            <a:cxnSpLocks/>
          </p:cNvCxnSpPr>
          <p:nvPr/>
        </p:nvCxnSpPr>
        <p:spPr>
          <a:xfrm flipH="1">
            <a:off x="7875449" y="2206869"/>
            <a:ext cx="826477" cy="98473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EA2F8B4-DE34-7BF3-6282-BC5C98703877}"/>
              </a:ext>
            </a:extLst>
          </p:cNvPr>
          <p:cNvSpPr txBox="1"/>
          <p:nvPr/>
        </p:nvSpPr>
        <p:spPr>
          <a:xfrm>
            <a:off x="7428454" y="1266418"/>
            <a:ext cx="35960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 folds </a:t>
            </a:r>
            <a:r>
              <a:rPr lang="el-GR" dirty="0"/>
              <a:t>μόνο γιατί αλλιώς αργεί πολύ, ειδικά όταν έχουμε πάρα πολλά </a:t>
            </a:r>
            <a:r>
              <a:rPr lang="en-US" dirty="0"/>
              <a:t>params </a:t>
            </a:r>
            <a:r>
              <a:rPr lang="el-GR" dirty="0"/>
              <a:t>που πρέπει να ψάξουμε</a:t>
            </a:r>
            <a:endParaRPr lang="en-US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44EAB4D-34B6-BB9B-4B02-F24C818563AD}"/>
              </a:ext>
            </a:extLst>
          </p:cNvPr>
          <p:cNvCxnSpPr>
            <a:cxnSpLocks/>
            <a:stCxn id="12" idx="0"/>
          </p:cNvCxnSpPr>
          <p:nvPr/>
        </p:nvCxnSpPr>
        <p:spPr>
          <a:xfrm flipV="1">
            <a:off x="5959956" y="4519246"/>
            <a:ext cx="2278436" cy="7453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8C5F421-9144-13E5-6643-13BF65B95CFF}"/>
              </a:ext>
            </a:extLst>
          </p:cNvPr>
          <p:cNvSpPr txBox="1"/>
          <p:nvPr/>
        </p:nvSpPr>
        <p:spPr>
          <a:xfrm>
            <a:off x="4044462" y="5264546"/>
            <a:ext cx="38309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Βασικά αυτό μας ενδιαφέρει περισσότερο δηλαδή ποιος ήταν ο καλύτερος συνδυασμός των </a:t>
            </a:r>
            <a:r>
              <a:rPr lang="en-US" dirty="0"/>
              <a:t>params</a:t>
            </a:r>
          </a:p>
        </p:txBody>
      </p:sp>
    </p:spTree>
    <p:extLst>
      <p:ext uri="{BB962C8B-B14F-4D97-AF65-F5344CB8AC3E}">
        <p14:creationId xmlns:p14="http://schemas.microsoft.com/office/powerpoint/2010/main" val="3959100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3DD43-4FB6-F2A4-78C0-6E009F784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Helper Functions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6588EB6-44BF-CFD7-EE89-B46F8CB906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71699" y="2540704"/>
            <a:ext cx="8597038" cy="517808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85B32C-F59C-372C-AACD-61BC7BFDE2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7B7414F-17DE-89A7-5632-FA800FC800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036" y="4044448"/>
            <a:ext cx="7875272" cy="1416861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D83A50F-228C-3B6B-8546-7FC4FFADA4ED}"/>
              </a:ext>
            </a:extLst>
          </p:cNvPr>
          <p:cNvCxnSpPr>
            <a:cxnSpLocks/>
          </p:cNvCxnSpPr>
          <p:nvPr/>
        </p:nvCxnSpPr>
        <p:spPr>
          <a:xfrm flipH="1">
            <a:off x="5431188" y="2123633"/>
            <a:ext cx="1822466" cy="59808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5C0495-EE6A-275E-9427-DA2AAF9B3162}"/>
              </a:ext>
            </a:extLst>
          </p:cNvPr>
          <p:cNvSpPr txBox="1"/>
          <p:nvPr/>
        </p:nvSpPr>
        <p:spPr>
          <a:xfrm>
            <a:off x="6355373" y="1754301"/>
            <a:ext cx="3596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 fold cross validation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C7DE3BF-6181-E1EB-78A1-B602945BBAE1}"/>
              </a:ext>
            </a:extLst>
          </p:cNvPr>
          <p:cNvCxnSpPr>
            <a:cxnSpLocks/>
          </p:cNvCxnSpPr>
          <p:nvPr/>
        </p:nvCxnSpPr>
        <p:spPr>
          <a:xfrm flipH="1" flipV="1">
            <a:off x="8027378" y="2957774"/>
            <a:ext cx="1556237" cy="67344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BDB1A78-C5F7-9C40-35D9-8A1EB02CA5C6}"/>
              </a:ext>
            </a:extLst>
          </p:cNvPr>
          <p:cNvSpPr txBox="1"/>
          <p:nvPr/>
        </p:nvSpPr>
        <p:spPr>
          <a:xfrm>
            <a:off x="7825407" y="3640432"/>
            <a:ext cx="3596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Τα </a:t>
            </a:r>
            <a:r>
              <a:rPr lang="en-US" dirty="0"/>
              <a:t>metrics </a:t>
            </a:r>
            <a:r>
              <a:rPr lang="el-GR" dirty="0"/>
              <a:t>που μας ενδιαφέρουν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1310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C6517-2FE4-CA21-712E-20F34CCA3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SVM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5358293-4877-AC2F-797E-B80F3A9284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10889" y="773723"/>
            <a:ext cx="1119042" cy="1023588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5ABE98-BDAB-434A-0806-26D34450CA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FAFF07E-52D0-4961-730C-86BA39C2EC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316" y="2582817"/>
            <a:ext cx="5249661" cy="3211313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072C581-5FC0-2C9C-F674-347EE932C956}"/>
              </a:ext>
            </a:extLst>
          </p:cNvPr>
          <p:cNvCxnSpPr>
            <a:cxnSpLocks/>
          </p:cNvCxnSpPr>
          <p:nvPr/>
        </p:nvCxnSpPr>
        <p:spPr>
          <a:xfrm flipH="1">
            <a:off x="4000500" y="2294166"/>
            <a:ext cx="1960685" cy="166237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08F2C98-B5CF-2C29-A64E-9BEE15B2D18C}"/>
              </a:ext>
            </a:extLst>
          </p:cNvPr>
          <p:cNvSpPr txBox="1"/>
          <p:nvPr/>
        </p:nvSpPr>
        <p:spPr>
          <a:xfrm>
            <a:off x="4866017" y="1695639"/>
            <a:ext cx="35960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params </a:t>
            </a:r>
            <a:r>
              <a:rPr lang="el-GR" dirty="0"/>
              <a:t>που εξετάζονται στο </a:t>
            </a:r>
            <a:r>
              <a:rPr lang="en-US" dirty="0"/>
              <a:t>hyperparameter tuning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D2BC753-A952-5420-59BB-96A85E912E93}"/>
              </a:ext>
            </a:extLst>
          </p:cNvPr>
          <p:cNvSpPr txBox="1"/>
          <p:nvPr/>
        </p:nvSpPr>
        <p:spPr>
          <a:xfrm>
            <a:off x="6664044" y="3145866"/>
            <a:ext cx="35960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Δημιουργείται το </a:t>
            </a:r>
            <a:r>
              <a:rPr lang="en-US" dirty="0" err="1"/>
              <a:t>best_model</a:t>
            </a:r>
            <a:r>
              <a:rPr lang="en-US" dirty="0"/>
              <a:t> </a:t>
            </a:r>
            <a:r>
              <a:rPr lang="el-GR" dirty="0"/>
              <a:t>με τα καλύτερα </a:t>
            </a:r>
            <a:r>
              <a:rPr lang="en-US" dirty="0"/>
              <a:t>params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3F03108-45C4-D015-AE5A-CE6F594328BA}"/>
              </a:ext>
            </a:extLst>
          </p:cNvPr>
          <p:cNvCxnSpPr>
            <a:cxnSpLocks/>
          </p:cNvCxnSpPr>
          <p:nvPr/>
        </p:nvCxnSpPr>
        <p:spPr>
          <a:xfrm flipH="1">
            <a:off x="5829300" y="3792197"/>
            <a:ext cx="1907931" cy="94984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738C24BC-38E6-FA32-92E5-5D18F74CB7B9}"/>
              </a:ext>
            </a:extLst>
          </p:cNvPr>
          <p:cNvSpPr txBox="1"/>
          <p:nvPr/>
        </p:nvSpPr>
        <p:spPr>
          <a:xfrm>
            <a:off x="4651998" y="5987018"/>
            <a:ext cx="35960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Train </a:t>
            </a:r>
            <a:r>
              <a:rPr lang="el-GR" dirty="0"/>
              <a:t>και αποτελέσματα από το </a:t>
            </a:r>
          </a:p>
          <a:p>
            <a:pPr algn="ctr"/>
            <a:r>
              <a:rPr lang="en-US" dirty="0" err="1"/>
              <a:t>final_model</a:t>
            </a:r>
            <a:endParaRPr lang="en-US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17E34C0-AEF4-9B18-1C93-DD6A914E6EC2}"/>
              </a:ext>
            </a:extLst>
          </p:cNvPr>
          <p:cNvCxnSpPr>
            <a:cxnSpLocks/>
            <a:stCxn id="21" idx="0"/>
          </p:cNvCxnSpPr>
          <p:nvPr/>
        </p:nvCxnSpPr>
        <p:spPr>
          <a:xfrm flipH="1" flipV="1">
            <a:off x="5133170" y="5517957"/>
            <a:ext cx="1316855" cy="46906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3615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7" grpId="0"/>
      <p:bldP spid="2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296A0-9D7B-DE5F-B467-0589511C03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Εισαγωγή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41DB16-25C4-B43D-255C-A700A60170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34A1A30-337E-2535-DAA2-2058C5E2022A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818185" y="2074689"/>
            <a:ext cx="6608884" cy="3580770"/>
          </a:xfrm>
        </p:spPr>
        <p:txBody>
          <a:bodyPr/>
          <a:lstStyle/>
          <a:p>
            <a:pPr marL="342900" indent="-342900">
              <a:lnSpc>
                <a:spcPct val="110000"/>
              </a:lnSpc>
              <a:buFont typeface="Wingdings" panose="05000000000000000000" pitchFamily="2" charset="2"/>
              <a:buChar char="Ø"/>
            </a:pPr>
            <a:r>
              <a:rPr lang="el-GR" sz="2000" dirty="0"/>
              <a:t>Τα μέσα κοινωνικής δικτύωσης αποτελούν σήμερα αναπόσπαστο κομμάτι της καθημερινότητας.</a:t>
            </a:r>
            <a:endParaRPr lang="en-US" sz="2000" dirty="0"/>
          </a:p>
          <a:p>
            <a:pPr marL="342900" indent="-342900">
              <a:lnSpc>
                <a:spcPct val="110000"/>
              </a:lnSpc>
              <a:buFont typeface="Wingdings" panose="05000000000000000000" pitchFamily="2" charset="2"/>
              <a:buChar char="Ø"/>
            </a:pPr>
            <a:r>
              <a:rPr lang="el-GR" sz="2000" dirty="0"/>
              <a:t>Ειδικά το </a:t>
            </a:r>
            <a:r>
              <a:rPr lang="en-US" sz="2000" b="1" dirty="0"/>
              <a:t>Twitter</a:t>
            </a:r>
            <a:r>
              <a:rPr lang="en-US" sz="2000" dirty="0"/>
              <a:t> </a:t>
            </a:r>
            <a:r>
              <a:rPr lang="el-GR" sz="2000" dirty="0"/>
              <a:t>αποτελεί μία πλατφόρμα όπου εκατομμύρια άνθρωποι εκφράζουν καθημερινά τις απόψεις τους.</a:t>
            </a:r>
          </a:p>
          <a:p>
            <a:pPr marL="342900" indent="-342900">
              <a:lnSpc>
                <a:spcPct val="110000"/>
              </a:lnSpc>
              <a:buFont typeface="Wingdings" panose="05000000000000000000" pitchFamily="2" charset="2"/>
              <a:buChar char="Ø"/>
            </a:pPr>
            <a:r>
              <a:rPr lang="el-GR" sz="2000" dirty="0"/>
              <a:t>Ως αποτέλεσμα η πλατφόρμα αυτή και ειδικότερα η ανάλυση του συναισθήματος των </a:t>
            </a:r>
            <a:r>
              <a:rPr lang="en-US" sz="2000" dirty="0"/>
              <a:t>tweet </a:t>
            </a:r>
            <a:r>
              <a:rPr lang="el-GR" sz="2000" dirty="0"/>
              <a:t>επιτρέπει σε μία εταιρεία να κατανοήσει καλύτερα τις απόψεις των πελατών για τα προϊόντα της.</a:t>
            </a:r>
            <a:endParaRPr lang="en-US" sz="2000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5774757B-1972-486A-A1C5-59FF0A1399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5801" y="1706563"/>
            <a:ext cx="4317022" cy="4317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0072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C6517-2FE4-CA21-712E-20F34CCA3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SVM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5358293-4877-AC2F-797E-B80F3A9284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10889" y="773723"/>
            <a:ext cx="1119042" cy="1023588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5ABE98-BDAB-434A-0806-26D34450CA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B78CF5-669A-E806-861D-6CD7DF708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483" y="2099286"/>
            <a:ext cx="5255572" cy="4715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DC8F435-DD79-CE05-C8F1-3F10C5AFBE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3337" y="947066"/>
            <a:ext cx="5023338" cy="45548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575744A-23C3-918F-0E8D-996BC624DA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8398" y="2884978"/>
            <a:ext cx="4449739" cy="3471372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033E0F11-A373-2673-C94A-52363821BADF}"/>
              </a:ext>
            </a:extLst>
          </p:cNvPr>
          <p:cNvSpPr/>
          <p:nvPr/>
        </p:nvSpPr>
        <p:spPr>
          <a:xfrm>
            <a:off x="5704367" y="5653820"/>
            <a:ext cx="2004646" cy="885092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Accuracy: </a:t>
            </a:r>
            <a:r>
              <a:rPr lang="en-US" b="1" dirty="0"/>
              <a:t>50%</a:t>
            </a:r>
          </a:p>
        </p:txBody>
      </p:sp>
    </p:spTree>
    <p:extLst>
      <p:ext uri="{BB962C8B-B14F-4D97-AF65-F5344CB8AC3E}">
        <p14:creationId xmlns:p14="http://schemas.microsoft.com/office/powerpoint/2010/main" val="23161725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43CD85-9C10-C956-6280-A06F9E68A5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kNN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67037D-1C97-9798-AD2B-EEE2C759F2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09D6391-9250-9F61-C611-FE0FD67AAA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4707" y="2587623"/>
            <a:ext cx="4837654" cy="4508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E0C99DA-53BF-2E2A-3964-D9BCE67FE0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2041" y="827882"/>
            <a:ext cx="5047334" cy="459414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D63F71B-3D87-C254-FFF4-34CBEA63A2B2}"/>
              </a:ext>
            </a:extLst>
          </p:cNvPr>
          <p:cNvSpPr txBox="1"/>
          <p:nvPr/>
        </p:nvSpPr>
        <p:spPr>
          <a:xfrm>
            <a:off x="794793" y="1776046"/>
            <a:ext cx="4857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Δοκίμασα </a:t>
            </a:r>
            <a:r>
              <a:rPr lang="en-US" dirty="0"/>
              <a:t>‘</a:t>
            </a:r>
            <a:r>
              <a:rPr lang="en-US" dirty="0" err="1"/>
              <a:t>n_neighbors</a:t>
            </a:r>
            <a:r>
              <a:rPr lang="en-US" dirty="0"/>
              <a:t>’ </a:t>
            </a:r>
            <a:r>
              <a:rPr lang="el-GR" dirty="0"/>
              <a:t>με τιμές 3 και 5</a:t>
            </a:r>
            <a:endParaRPr lang="en-US" dirty="0"/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A219114F-E15F-D39F-C0FB-D2BF6BAA678A}"/>
              </a:ext>
            </a:extLst>
          </p:cNvPr>
          <p:cNvSpPr/>
          <p:nvPr/>
        </p:nvSpPr>
        <p:spPr>
          <a:xfrm>
            <a:off x="2794933" y="2145377"/>
            <a:ext cx="502181" cy="442245"/>
          </a:xfrm>
          <a:prstGeom prst="down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FD29630-9E79-3C72-0596-BF5754B6C4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990" y="3265649"/>
            <a:ext cx="4109963" cy="319973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606A845-2153-A83F-DF6C-A6471BE012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83770" y="210295"/>
            <a:ext cx="1490808" cy="1437470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BEB1FD8A-E976-90C3-C2DE-2E675E69341B}"/>
              </a:ext>
            </a:extLst>
          </p:cNvPr>
          <p:cNvSpPr/>
          <p:nvPr/>
        </p:nvSpPr>
        <p:spPr>
          <a:xfrm>
            <a:off x="5704367" y="5653820"/>
            <a:ext cx="2004646" cy="885092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Accuracy: </a:t>
            </a:r>
            <a:r>
              <a:rPr lang="en-US" b="1" dirty="0"/>
              <a:t>56%</a:t>
            </a:r>
          </a:p>
        </p:txBody>
      </p:sp>
    </p:spTree>
    <p:extLst>
      <p:ext uri="{BB962C8B-B14F-4D97-AF65-F5344CB8AC3E}">
        <p14:creationId xmlns:p14="http://schemas.microsoft.com/office/powerpoint/2010/main" val="15177656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739400-B061-D01C-0DDE-BEA97E75C1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702189-D2A2-BCE1-8A67-7824CC7818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3619EB-E7FA-EFC8-B0F4-8B9A721E9FAC}"/>
              </a:ext>
            </a:extLst>
          </p:cNvPr>
          <p:cNvSpPr txBox="1"/>
          <p:nvPr/>
        </p:nvSpPr>
        <p:spPr>
          <a:xfrm>
            <a:off x="794793" y="1776046"/>
            <a:ext cx="48572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Δοκίμασα </a:t>
            </a:r>
            <a:r>
              <a:rPr lang="en-US" dirty="0"/>
              <a:t>‘</a:t>
            </a:r>
            <a:r>
              <a:rPr lang="en-US" dirty="0" err="1"/>
              <a:t>max_depth</a:t>
            </a:r>
            <a:r>
              <a:rPr lang="en-US" dirty="0"/>
              <a:t>’ </a:t>
            </a:r>
            <a:r>
              <a:rPr lang="el-GR" dirty="0"/>
              <a:t>με τιμές </a:t>
            </a:r>
            <a:r>
              <a:rPr lang="en-US" dirty="0"/>
              <a:t>100</a:t>
            </a:r>
            <a:r>
              <a:rPr lang="el-GR" dirty="0"/>
              <a:t> και 5</a:t>
            </a:r>
            <a:r>
              <a:rPr lang="en-US" dirty="0"/>
              <a:t>00</a:t>
            </a:r>
            <a:br>
              <a:rPr lang="en-US" dirty="0"/>
            </a:br>
            <a:r>
              <a:rPr lang="en-US" dirty="0"/>
              <a:t>‘min</a:t>
            </a:r>
            <a:r>
              <a:rPr lang="el-GR" dirty="0"/>
              <a:t>_</a:t>
            </a:r>
            <a:r>
              <a:rPr lang="en-US" dirty="0"/>
              <a:t>samples</a:t>
            </a:r>
            <a:r>
              <a:rPr lang="el-GR" dirty="0"/>
              <a:t>_</a:t>
            </a:r>
            <a:r>
              <a:rPr lang="en-US" dirty="0"/>
              <a:t>split’ </a:t>
            </a:r>
            <a:r>
              <a:rPr lang="el-GR" dirty="0"/>
              <a:t>2 και 4</a:t>
            </a:r>
            <a:br>
              <a:rPr lang="el-GR" dirty="0"/>
            </a:br>
            <a:r>
              <a:rPr lang="el-GR" dirty="0"/>
              <a:t>‘</a:t>
            </a:r>
            <a:r>
              <a:rPr lang="en-US" dirty="0" err="1"/>
              <a:t>min_samples_leaf</a:t>
            </a:r>
            <a:r>
              <a:rPr lang="en-US" dirty="0"/>
              <a:t>’ 1, 2 </a:t>
            </a:r>
            <a:r>
              <a:rPr lang="el-GR" dirty="0"/>
              <a:t>και 4</a:t>
            </a:r>
            <a:endParaRPr lang="en-US" dirty="0"/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7A456F76-5768-5672-C542-24701842C395}"/>
              </a:ext>
            </a:extLst>
          </p:cNvPr>
          <p:cNvSpPr/>
          <p:nvPr/>
        </p:nvSpPr>
        <p:spPr>
          <a:xfrm>
            <a:off x="2972325" y="2699376"/>
            <a:ext cx="502181" cy="442245"/>
          </a:xfrm>
          <a:prstGeom prst="down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7F3D758-DB19-486F-A936-CC15617E4F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722" y="3226149"/>
            <a:ext cx="6048287" cy="35771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B0495AA-EB11-C81E-ACA3-D2C1C247F8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7405" y="447851"/>
            <a:ext cx="1679355" cy="77411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31B0652-09EC-97AC-FB15-6A95A39DD4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4009" y="1361683"/>
            <a:ext cx="4620145" cy="420918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E00B166-EEAD-CD86-90FB-1741431B34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0485" y="3770898"/>
            <a:ext cx="3705860" cy="2868295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8933B039-CED8-6D54-8FF0-4AB3BBF149C7}"/>
              </a:ext>
            </a:extLst>
          </p:cNvPr>
          <p:cNvSpPr/>
          <p:nvPr/>
        </p:nvSpPr>
        <p:spPr>
          <a:xfrm>
            <a:off x="5704367" y="5653820"/>
            <a:ext cx="2004646" cy="885092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Accuracy: </a:t>
            </a:r>
            <a:r>
              <a:rPr lang="en-US" b="1" dirty="0"/>
              <a:t>58%</a:t>
            </a:r>
          </a:p>
        </p:txBody>
      </p:sp>
    </p:spTree>
    <p:extLst>
      <p:ext uri="{BB962C8B-B14F-4D97-AF65-F5344CB8AC3E}">
        <p14:creationId xmlns:p14="http://schemas.microsoft.com/office/powerpoint/2010/main" val="23598579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FCC7E-C1F1-48BF-B961-E62D306E6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Forest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11EE0F-3018-14AD-196D-0C782D977A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FC8377-568E-8388-49AB-6D6576CE01F1}"/>
              </a:ext>
            </a:extLst>
          </p:cNvPr>
          <p:cNvSpPr txBox="1"/>
          <p:nvPr/>
        </p:nvSpPr>
        <p:spPr>
          <a:xfrm>
            <a:off x="794793" y="1776046"/>
            <a:ext cx="48572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Δοκίμασα </a:t>
            </a:r>
            <a:r>
              <a:rPr lang="en-US" dirty="0"/>
              <a:t>‘</a:t>
            </a:r>
            <a:r>
              <a:rPr lang="en-US" dirty="0" err="1"/>
              <a:t>max_depth</a:t>
            </a:r>
            <a:r>
              <a:rPr lang="en-US" dirty="0"/>
              <a:t>’ </a:t>
            </a:r>
            <a:r>
              <a:rPr lang="el-GR" dirty="0"/>
              <a:t>με τιμές </a:t>
            </a:r>
            <a:r>
              <a:rPr lang="en-US" dirty="0"/>
              <a:t>50</a:t>
            </a:r>
            <a:r>
              <a:rPr lang="el-GR" dirty="0"/>
              <a:t> και </a:t>
            </a:r>
            <a:r>
              <a:rPr lang="en-US" dirty="0"/>
              <a:t>100</a:t>
            </a:r>
            <a:br>
              <a:rPr lang="en-US" dirty="0"/>
            </a:br>
            <a:r>
              <a:rPr lang="en-US" dirty="0"/>
              <a:t>‘</a:t>
            </a:r>
            <a:r>
              <a:rPr lang="en-US" dirty="0" err="1"/>
              <a:t>n_estimators</a:t>
            </a:r>
            <a:r>
              <a:rPr lang="en-US" dirty="0"/>
              <a:t>’ 100</a:t>
            </a:r>
            <a:r>
              <a:rPr lang="el-GR" dirty="0"/>
              <a:t> και </a:t>
            </a:r>
            <a:r>
              <a:rPr lang="en-US" dirty="0"/>
              <a:t>200</a:t>
            </a:r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942F05D6-71CE-4B9B-7319-CDB9FA1AB11F}"/>
              </a:ext>
            </a:extLst>
          </p:cNvPr>
          <p:cNvSpPr/>
          <p:nvPr/>
        </p:nvSpPr>
        <p:spPr>
          <a:xfrm>
            <a:off x="2972325" y="2422377"/>
            <a:ext cx="502181" cy="442245"/>
          </a:xfrm>
          <a:prstGeom prst="down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5E8386D-0233-D34F-5AC7-06D5BB7380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169" y="2864622"/>
            <a:ext cx="5624831" cy="442245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357BFA67-7206-8B8D-A9E7-78AB44D2FB4B}"/>
              </a:ext>
            </a:extLst>
          </p:cNvPr>
          <p:cNvSpPr/>
          <p:nvPr/>
        </p:nvSpPr>
        <p:spPr>
          <a:xfrm>
            <a:off x="5704367" y="5653820"/>
            <a:ext cx="2004646" cy="885092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Accuracy: </a:t>
            </a:r>
            <a:r>
              <a:rPr lang="en-US" b="1" dirty="0"/>
              <a:t>66%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7C4616C-7367-CD01-6B24-29F77223F1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3578" y="1043781"/>
            <a:ext cx="4967156" cy="450857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DBBEB77-8C48-3553-5603-8FC3FAA284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7000" y="3510953"/>
            <a:ext cx="3930650" cy="305244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2BE31C7-54A1-6764-CB87-ABE477C7B5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47946" y="319088"/>
            <a:ext cx="3383452" cy="80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4132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19D9B-6F10-67DE-BCE5-9643E01B6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AdaBoost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4C593F-AF8B-DDC4-885A-1710A33FC3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81A79B5-49E4-5A4E-FE04-3DC9C20679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3686" y="100444"/>
            <a:ext cx="1141735" cy="1578743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FD5198C5-7C95-D366-D069-1FB673A254A8}"/>
              </a:ext>
            </a:extLst>
          </p:cNvPr>
          <p:cNvSpPr/>
          <p:nvPr/>
        </p:nvSpPr>
        <p:spPr>
          <a:xfrm>
            <a:off x="5704367" y="5653820"/>
            <a:ext cx="2004646" cy="885092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Accuracy: </a:t>
            </a:r>
            <a:r>
              <a:rPr lang="en-US" b="1" dirty="0"/>
              <a:t>24%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1DF66D1-D8BA-F556-4BA8-7986A2C3B6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7184" y="1161293"/>
            <a:ext cx="4207510" cy="381444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778F44B-975E-6027-3286-0C7321909A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945" y="3196971"/>
            <a:ext cx="4980588" cy="36097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9324140-327C-483F-D964-8B526AB2A3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7306" y="3786365"/>
            <a:ext cx="3619761" cy="283472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CAD680E-2E8F-6BB4-D984-A6C0736B6D45}"/>
              </a:ext>
            </a:extLst>
          </p:cNvPr>
          <p:cNvSpPr txBox="1"/>
          <p:nvPr/>
        </p:nvSpPr>
        <p:spPr>
          <a:xfrm>
            <a:off x="794793" y="1776046"/>
            <a:ext cx="51306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Δοκίμασα </a:t>
            </a:r>
            <a:r>
              <a:rPr lang="en-US" dirty="0"/>
              <a:t>‘</a:t>
            </a:r>
            <a:r>
              <a:rPr lang="en-US" dirty="0" err="1"/>
              <a:t>n_estimators</a:t>
            </a:r>
            <a:r>
              <a:rPr lang="en-US" dirty="0"/>
              <a:t>’ </a:t>
            </a:r>
            <a:r>
              <a:rPr lang="el-GR" dirty="0"/>
              <a:t>με τιμές </a:t>
            </a:r>
            <a:r>
              <a:rPr lang="en-US" dirty="0"/>
              <a:t>50, 100</a:t>
            </a:r>
            <a:r>
              <a:rPr lang="el-GR" dirty="0"/>
              <a:t> και </a:t>
            </a:r>
            <a:r>
              <a:rPr lang="en-US" dirty="0"/>
              <a:t>200</a:t>
            </a:r>
            <a:br>
              <a:rPr lang="en-US" dirty="0"/>
            </a:br>
            <a:r>
              <a:rPr lang="en-US" dirty="0"/>
              <a:t>‘</a:t>
            </a:r>
            <a:r>
              <a:rPr lang="en-US" dirty="0" err="1"/>
              <a:t>learning_rate</a:t>
            </a:r>
            <a:r>
              <a:rPr lang="en-US" dirty="0"/>
              <a:t>’ 0.1, 0.5</a:t>
            </a:r>
            <a:r>
              <a:rPr lang="el-GR" dirty="0"/>
              <a:t> και </a:t>
            </a:r>
            <a:r>
              <a:rPr lang="en-US" dirty="0"/>
              <a:t>1</a:t>
            </a:r>
            <a:br>
              <a:rPr lang="el-GR" dirty="0"/>
            </a:br>
            <a:r>
              <a:rPr lang="el-GR" dirty="0"/>
              <a:t>‘</a:t>
            </a:r>
            <a:r>
              <a:rPr lang="en-US" dirty="0"/>
              <a:t>algorithm’ SAMME </a:t>
            </a:r>
            <a:r>
              <a:rPr lang="el-GR" dirty="0"/>
              <a:t>και </a:t>
            </a:r>
            <a:r>
              <a:rPr lang="en-US" dirty="0"/>
              <a:t>SAMME.R</a:t>
            </a:r>
          </a:p>
        </p:txBody>
      </p:sp>
      <p:sp>
        <p:nvSpPr>
          <p:cNvPr id="16" name="Arrow: Down 15">
            <a:extLst>
              <a:ext uri="{FF2B5EF4-FFF2-40B4-BE49-F238E27FC236}">
                <a16:creationId xmlns:a16="http://schemas.microsoft.com/office/drawing/2014/main" id="{1655FF9B-047B-BD32-C784-55487A9BD1D5}"/>
              </a:ext>
            </a:extLst>
          </p:cNvPr>
          <p:cNvSpPr/>
          <p:nvPr/>
        </p:nvSpPr>
        <p:spPr>
          <a:xfrm>
            <a:off x="2972325" y="2699376"/>
            <a:ext cx="502181" cy="442245"/>
          </a:xfrm>
          <a:prstGeom prst="down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853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A578E-9316-CFF9-B13C-E635483C2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Naive Bayes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591796-45C1-DA1F-0BC9-BA73906436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D34F49E-A175-943D-B4A7-4BC6328C51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9347" y="448755"/>
            <a:ext cx="3592932" cy="188999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0CDF313-D59A-512E-A608-A97C037D2D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7492" y="2705220"/>
            <a:ext cx="5076139" cy="269161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95FD7A3-4EC2-E87E-1964-94952B3A1A36}"/>
              </a:ext>
            </a:extLst>
          </p:cNvPr>
          <p:cNvSpPr txBox="1"/>
          <p:nvPr/>
        </p:nvSpPr>
        <p:spPr>
          <a:xfrm>
            <a:off x="7737231" y="3192032"/>
            <a:ext cx="35960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Πρέπει να τροποποιήσουμε τα </a:t>
            </a:r>
            <a:r>
              <a:rPr lang="en-US" dirty="0"/>
              <a:t>dimensions </a:t>
            </a:r>
            <a:r>
              <a:rPr lang="el-GR" dirty="0"/>
              <a:t>από 1200 σε 200, </a:t>
            </a:r>
          </a:p>
          <a:p>
            <a:r>
              <a:rPr lang="el-GR" dirty="0"/>
              <a:t>γιατί αλλιώς ο πίνακας ήταν</a:t>
            </a:r>
          </a:p>
          <a:p>
            <a:r>
              <a:rPr lang="el-GR" dirty="0"/>
              <a:t>‘</a:t>
            </a:r>
            <a:r>
              <a:rPr lang="en-US" dirty="0"/>
              <a:t>too sparse’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D44FE6A-CA16-EA31-A665-E66509070F75}"/>
              </a:ext>
            </a:extLst>
          </p:cNvPr>
          <p:cNvCxnSpPr>
            <a:cxnSpLocks/>
          </p:cNvCxnSpPr>
          <p:nvPr/>
        </p:nvCxnSpPr>
        <p:spPr>
          <a:xfrm flipH="1">
            <a:off x="5820508" y="3792197"/>
            <a:ext cx="191672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3093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A578E-9316-CFF9-B13C-E635483C2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Naive Bayes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591796-45C1-DA1F-0BC9-BA73906436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D34F49E-A175-943D-B4A7-4BC6328C51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2368" y="208888"/>
            <a:ext cx="3592932" cy="188999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C46AFE8-F4BE-AB09-28E8-8AF8647E5B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1" y="1871090"/>
            <a:ext cx="5132167" cy="4667822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8DCCBF9D-0FDE-5FF7-B566-1146B521DE31}"/>
              </a:ext>
            </a:extLst>
          </p:cNvPr>
          <p:cNvSpPr/>
          <p:nvPr/>
        </p:nvSpPr>
        <p:spPr>
          <a:xfrm>
            <a:off x="5704367" y="5653820"/>
            <a:ext cx="2004646" cy="885092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Accuracy: </a:t>
            </a:r>
            <a:r>
              <a:rPr lang="en-US" b="1" dirty="0"/>
              <a:t>18%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06CACA-E002-D4A4-8AD8-122021B60B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8834" y="2270997"/>
            <a:ext cx="4088715" cy="3190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9880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AE355-463C-EE99-073B-98BD4CAFD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Στόχοι και Προκλήσεις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623264-3DD0-DD99-8780-8B52408833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017466"/>
            <a:ext cx="9779182" cy="4338883"/>
          </a:xfrm>
        </p:spPr>
        <p:txBody>
          <a:bodyPr/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l-GR" sz="2400" dirty="0"/>
              <a:t>Οι αλγόριθμοι μηχανικής μάθησης μάς έχουν επιτρέψει να αναλύσουμε και να κατηγοριοποιήσουμε τα </a:t>
            </a:r>
            <a:r>
              <a:rPr lang="el-GR" sz="2400" dirty="0" err="1"/>
              <a:t>tweets</a:t>
            </a:r>
            <a:r>
              <a:rPr lang="el-GR" sz="2400" dirty="0"/>
              <a:t> ανάλογα με το συναίσθημα που εκφέρουν.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l-GR" sz="2400" dirty="0"/>
              <a:t>Η επεξεργασία φυσικής γλώσσας (</a:t>
            </a:r>
            <a:r>
              <a:rPr lang="el-GR" sz="2400" dirty="0" err="1"/>
              <a:t>Natural</a:t>
            </a:r>
            <a:r>
              <a:rPr lang="el-GR" sz="2400" dirty="0"/>
              <a:t> </a:t>
            </a:r>
            <a:r>
              <a:rPr lang="el-GR" sz="2400" dirty="0" err="1"/>
              <a:t>Language</a:t>
            </a:r>
            <a:r>
              <a:rPr lang="el-GR" sz="2400" dirty="0"/>
              <a:t> </a:t>
            </a:r>
            <a:r>
              <a:rPr lang="el-GR" sz="2400" dirty="0" err="1"/>
              <a:t>Processing</a:t>
            </a:r>
            <a:r>
              <a:rPr lang="el-GR" sz="2400" dirty="0"/>
              <a:t>) μάς δίνει τη δυνατότητα να εξάγουμε σημαντικά δεδομένα από ένα κείμενο.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l-GR" sz="2400" dirty="0"/>
              <a:t>Ορισμένες προκλήσεις που πρέπει να ξεπεραστούν είναι η ανίχνευση του τόνου σε ένα κείμενο (πχ. ειρωνεία) καθώς και η σημασία μίας λέξης με βάση τα </a:t>
            </a:r>
            <a:r>
              <a:rPr lang="el-GR" sz="2400" dirty="0" err="1"/>
              <a:t>συμφραζόμενα</a:t>
            </a:r>
            <a:r>
              <a:rPr lang="el-GR" sz="2400" dirty="0"/>
              <a:t>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CC5251-C4B0-1ACA-E7EA-8A9C88066B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3431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DAABEB-B095-E8C3-8566-AACB044EB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Στόχος: </a:t>
            </a:r>
            <a:r>
              <a:rPr lang="en-US" dirty="0"/>
              <a:t>Classification </a:t>
            </a:r>
            <a:r>
              <a:rPr lang="el-GR" dirty="0"/>
              <a:t>με Βάση το Συναίσθημα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B5737F-77C2-1530-A9F8-B61CE4146B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l-GR" dirty="0"/>
              <a:t>Η παρούσα ανάλυση θα εξετάσει διάφορες τεχνικές και μοντέλα για την ανάλυση των συναισθημάτων στα </a:t>
            </a:r>
            <a:r>
              <a:rPr lang="el-GR" dirty="0" err="1"/>
              <a:t>tweets</a:t>
            </a:r>
            <a:r>
              <a:rPr lang="el-GR" dirty="0"/>
              <a:t> και την ικανότητά των μοντέλων αυτών να εξάγουν ακριβή αποτελέσματα.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3F1798-B6DE-18FB-5D5E-6C04CBAA81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52820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1A21A-E0F0-33D1-8F31-8365D08E5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Ποια </a:t>
            </a:r>
            <a:r>
              <a:rPr lang="en-US" dirty="0"/>
              <a:t>Libraries </a:t>
            </a:r>
            <a:r>
              <a:rPr lang="el-GR" dirty="0"/>
              <a:t>θα Χρειαστούμε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D09AF7-B911-EE04-0FFD-46B222DE04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dirty="0" err="1"/>
              <a:t>Numpy</a:t>
            </a:r>
            <a:endParaRPr lang="en-US" dirty="0"/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dirty="0"/>
              <a:t>Pandas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dirty="0"/>
              <a:t>Scikit-learn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dirty="0"/>
              <a:t>Matplotlib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dirty="0"/>
              <a:t>Seaborn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98D158-2918-0570-3DEA-6C49DBB217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EFBF2FE-E705-B357-2D99-B662D2F18D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5384" y="4858026"/>
            <a:ext cx="1238616" cy="123861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AF44436-B0E2-F24C-5F98-32A1D119F6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5384" y="1924415"/>
            <a:ext cx="1238616" cy="123861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AD1C38E-C00C-E66D-1FB1-EC6B36EEAE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95003" y="1868675"/>
            <a:ext cx="1037346" cy="138491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165ECBE-F7A1-F56F-767E-E74C7BE769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7083" y="3253585"/>
            <a:ext cx="2301058" cy="123861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A78888F-0B4D-AD25-115E-3E983CBB6B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41891" y="3854349"/>
            <a:ext cx="1249788" cy="1257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2245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F4C72C-198A-06C2-0B95-AD88BAF1E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Επισκόπηση/Γενικά</a:t>
            </a:r>
            <a:r>
              <a:rPr lang="en-US" dirty="0"/>
              <a:t> </a:t>
            </a:r>
            <a:r>
              <a:rPr lang="el-GR" dirty="0"/>
              <a:t>για το </a:t>
            </a:r>
            <a:r>
              <a:rPr lang="en-US" dirty="0" err="1"/>
              <a:t>Dataframe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94A5F6-F75B-1F29-5E84-55AAB67B53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546EB37-4DE3-FA5C-37DE-8AB183668C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325" y="2431179"/>
            <a:ext cx="3155184" cy="163473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02E3D23-1E6E-C44E-32FF-DF07F35BF11A}"/>
              </a:ext>
            </a:extLst>
          </p:cNvPr>
          <p:cNvSpPr txBox="1"/>
          <p:nvPr/>
        </p:nvSpPr>
        <p:spPr>
          <a:xfrm>
            <a:off x="572754" y="1951891"/>
            <a:ext cx="25836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raw_df.info()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B306F7F-90EE-1526-2FB8-B628867B10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6278" y="2426263"/>
            <a:ext cx="3942620" cy="250250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759E519-A7AA-A577-DFE2-A42DCE9C3602}"/>
              </a:ext>
            </a:extLst>
          </p:cNvPr>
          <p:cNvSpPr txBox="1"/>
          <p:nvPr/>
        </p:nvSpPr>
        <p:spPr>
          <a:xfrm>
            <a:off x="7534346" y="1718377"/>
            <a:ext cx="32864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err="1"/>
              <a:t>raw_df.describe</a:t>
            </a:r>
            <a:r>
              <a:rPr lang="en-US" sz="2000" b="1" dirty="0"/>
              <a:t>()</a:t>
            </a:r>
          </a:p>
          <a:p>
            <a:pPr algn="ctr"/>
            <a:r>
              <a:rPr lang="en-US" sz="2000" b="1" dirty="0"/>
              <a:t>(</a:t>
            </a:r>
            <a:r>
              <a:rPr lang="el-GR" sz="2000" b="1" dirty="0"/>
              <a:t>όχι και πολύ χρήσιμο)</a:t>
            </a:r>
            <a:endParaRPr lang="en-US" sz="2000" b="1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A58CF6E-3529-B143-563E-FAE1132D78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6915" y="5019915"/>
            <a:ext cx="4358089" cy="145708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B1D64940-2093-139F-61DA-368D4773D40E}"/>
              </a:ext>
            </a:extLst>
          </p:cNvPr>
          <p:cNvSpPr txBox="1"/>
          <p:nvPr/>
        </p:nvSpPr>
        <p:spPr>
          <a:xfrm>
            <a:off x="2794117" y="4528654"/>
            <a:ext cx="25836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err="1"/>
              <a:t>raw_df.head</a:t>
            </a:r>
            <a:r>
              <a:rPr lang="en-US" sz="2000" b="1" dirty="0"/>
              <a:t>(</a:t>
            </a:r>
            <a:r>
              <a:rPr lang="en-US" sz="2000" b="1" dirty="0">
                <a:solidFill>
                  <a:schemeClr val="accent6"/>
                </a:solidFill>
              </a:rPr>
              <a:t>5</a:t>
            </a:r>
            <a:r>
              <a:rPr lang="en-US" sz="2000" b="1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850822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8" grpId="0"/>
      <p:bldP spid="2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9C12C-CE81-9BEC-0FAC-75A6EE30E3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Missing Values / Duplicate Lines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71D0178-08F7-C3EE-182B-2BFF9B4AAA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0087" y="4608271"/>
            <a:ext cx="2392887" cy="1333616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0A94C5-1D52-081B-05BE-C34944B7A7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95892D-741C-BEF4-F3D5-22A53EEFCC18}"/>
              </a:ext>
            </a:extLst>
          </p:cNvPr>
          <p:cNvSpPr txBox="1"/>
          <p:nvPr/>
        </p:nvSpPr>
        <p:spPr>
          <a:xfrm>
            <a:off x="888022" y="4009293"/>
            <a:ext cx="24970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err="1"/>
              <a:t>raw_df.isna</a:t>
            </a:r>
            <a:r>
              <a:rPr lang="en-US" sz="2000" b="1" dirty="0"/>
              <a:t>().sum()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B4F53EE-2A06-DCE7-5172-81F1664006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6930" y="2646954"/>
            <a:ext cx="4949722" cy="72268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0B7A3EF-D6F6-1F3D-E70D-64C21984A2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1927" y="3530039"/>
            <a:ext cx="6921838" cy="36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715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1AE38-51F0-9A56-0B15-DDFBA72DD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Count </a:t>
            </a:r>
            <a:r>
              <a:rPr lang="el-GR" dirty="0"/>
              <a:t>κάθε Κλάσης</a:t>
            </a:r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48F519F-6C42-A7FF-ED05-3DB26608ED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63378" y="2085392"/>
            <a:ext cx="3475021" cy="3055885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96A426-4A13-BD16-CFD0-3BF291F2DE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A28D46F-122A-238B-E36E-BF4D2EE324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324" y="2147229"/>
            <a:ext cx="5969997" cy="3768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7778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427A62-5725-2397-A8A9-E1DEDA8E75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Στατιστικά για τα </a:t>
            </a:r>
            <a:r>
              <a:rPr lang="en-US" dirty="0"/>
              <a:t>Tweets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8AF71FD-6BAE-1511-5473-3143E19219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07267" y="2684255"/>
            <a:ext cx="1935648" cy="1531753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EAEA12-DC48-D883-F0FD-71789E8904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1B8883C-9836-8D75-299E-B540BF076005}"/>
              </a:ext>
            </a:extLst>
          </p:cNvPr>
          <p:cNvSpPr txBox="1"/>
          <p:nvPr/>
        </p:nvSpPr>
        <p:spPr>
          <a:xfrm>
            <a:off x="8193637" y="2037924"/>
            <a:ext cx="21629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b="1" dirty="0"/>
              <a:t>μέσο μήκος </a:t>
            </a:r>
            <a:r>
              <a:rPr lang="en-US" b="1" dirty="0"/>
              <a:t>tweet (</a:t>
            </a:r>
            <a:r>
              <a:rPr lang="el-GR" b="1" dirty="0"/>
              <a:t>σε </a:t>
            </a:r>
            <a:r>
              <a:rPr lang="en-US" b="1" dirty="0"/>
              <a:t>chars)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548840E-02FB-0A97-5AB0-93C0B4E83D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436" y="4101708"/>
            <a:ext cx="7184595" cy="196375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B46F546-E2E3-29F7-242F-9AAD867B717C}"/>
              </a:ext>
            </a:extLst>
          </p:cNvPr>
          <p:cNvSpPr txBox="1"/>
          <p:nvPr/>
        </p:nvSpPr>
        <p:spPr>
          <a:xfrm>
            <a:off x="2068388" y="3732376"/>
            <a:ext cx="3632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b="1" dirty="0" err="1"/>
              <a:t>οπτικοποίηση</a:t>
            </a:r>
            <a:r>
              <a:rPr lang="el-GR" b="1" dirty="0"/>
              <a:t> ανά </a:t>
            </a:r>
            <a:r>
              <a:rPr lang="en-US" b="1" dirty="0"/>
              <a:t>sentiment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7176D49A-071D-0A2A-F825-9724AA48FDF5}"/>
              </a:ext>
            </a:extLst>
          </p:cNvPr>
          <p:cNvSpPr txBox="1">
            <a:spLocks/>
          </p:cNvSpPr>
          <p:nvPr/>
        </p:nvSpPr>
        <p:spPr>
          <a:xfrm>
            <a:off x="292436" y="2361089"/>
            <a:ext cx="7276693" cy="9266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Wingdings" panose="05000000000000000000" pitchFamily="2" charset="2"/>
              <a:buChar char="Ø"/>
            </a:pPr>
            <a:r>
              <a:rPr lang="el-GR" sz="2400" dirty="0"/>
              <a:t>Δημιουργώ στήλη ‘</a:t>
            </a:r>
            <a:r>
              <a:rPr lang="el-GR" sz="2400" dirty="0" err="1"/>
              <a:t>content_char_count</a:t>
            </a:r>
            <a:r>
              <a:rPr lang="el-GR" sz="2400" dirty="0"/>
              <a:t>’ για τον αριθμό των χαρακτήρων σε κάθε </a:t>
            </a:r>
            <a:r>
              <a:rPr lang="el-GR" sz="2400" dirty="0" err="1"/>
              <a:t>tweet</a:t>
            </a:r>
            <a:endParaRPr lang="el-GR" sz="2400" dirty="0"/>
          </a:p>
        </p:txBody>
      </p:sp>
    </p:spTree>
    <p:extLst>
      <p:ext uri="{BB962C8B-B14F-4D97-AF65-F5344CB8AC3E}">
        <p14:creationId xmlns:p14="http://schemas.microsoft.com/office/powerpoint/2010/main" val="102981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</p:bldLst>
  </p:timing>
</p:sld>
</file>

<file path=ppt/theme/theme1.xml><?xml version="1.0" encoding="utf-8"?>
<a:theme xmlns:a="http://schemas.openxmlformats.org/drawingml/2006/main" name="Office Theme">
  <a:themeElements>
    <a:clrScheme name="Universal Color Block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068FF"/>
      </a:accent1>
      <a:accent2>
        <a:srgbClr val="DAE5EF"/>
      </a:accent2>
      <a:accent3>
        <a:srgbClr val="637183"/>
      </a:accent3>
      <a:accent4>
        <a:srgbClr val="434E5E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75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niversal Color Block_Win32_AP_v2" id="{3EA4D81A-EBDE-431D-8B15-A5A6F500D5A4}" vid="{8EBF5489-0BE1-418D-A69C-2193D304C7E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1" ma:contentTypeDescription="Create a new document." ma:contentTypeScope="" ma:versionID="64dfb1555687e0874b4304b796b5b0c7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6e4c555b5e194d05b7203de9c4567b3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85334180-0405-413B-834A-44FA9E05ADB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A615295-94F6-4CE2-A1B1-6B7E1DAA5AD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D5BAB77-79E1-4739-AA51-10C9079186D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Universal presentation</Template>
  <TotalTime>124</TotalTime>
  <Words>694</Words>
  <Application>Microsoft Office PowerPoint</Application>
  <PresentationFormat>Widescreen</PresentationFormat>
  <Paragraphs>118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Arial</vt:lpstr>
      <vt:lpstr>Calibri</vt:lpstr>
      <vt:lpstr>Tenorite</vt:lpstr>
      <vt:lpstr>Wingdings</vt:lpstr>
      <vt:lpstr>Office Theme</vt:lpstr>
      <vt:lpstr>Tweet Sentiment Analysis</vt:lpstr>
      <vt:lpstr>Εισαγωγή</vt:lpstr>
      <vt:lpstr>Στόχοι και Προκλήσεις</vt:lpstr>
      <vt:lpstr>Στόχος: Classification με Βάση το Συναίσθημα</vt:lpstr>
      <vt:lpstr>Ποια Libraries θα Χρειαστούμε </vt:lpstr>
      <vt:lpstr>Επισκόπηση/Γενικά για το Dataframe</vt:lpstr>
      <vt:lpstr>Missing Values / Duplicate Lines</vt:lpstr>
      <vt:lpstr>Count κάθε Κλάσης</vt:lpstr>
      <vt:lpstr>Στατιστικά για τα Tweets</vt:lpstr>
      <vt:lpstr>Διαχείριση των Emoticons</vt:lpstr>
      <vt:lpstr>Αφαίρεση Άχρηστων Συμβόλων</vt:lpstr>
      <vt:lpstr>Label Encoding</vt:lpstr>
      <vt:lpstr>Feature Matrix Creation</vt:lpstr>
      <vt:lpstr>Oversampling</vt:lpstr>
      <vt:lpstr>Αποτέλεσμα μετά το ADASYN</vt:lpstr>
      <vt:lpstr>Helper Functions</vt:lpstr>
      <vt:lpstr>Helper Functions</vt:lpstr>
      <vt:lpstr>Helper Functions</vt:lpstr>
      <vt:lpstr>SVM</vt:lpstr>
      <vt:lpstr>SVM</vt:lpstr>
      <vt:lpstr>kNN</vt:lpstr>
      <vt:lpstr>Decision Trees</vt:lpstr>
      <vt:lpstr>Random Forest</vt:lpstr>
      <vt:lpstr>AdaBoost</vt:lpstr>
      <vt:lpstr>Naive Bayes</vt:lpstr>
      <vt:lpstr>Naive Bayes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Tweet Sentiment Analysis</dc:title>
  <dc:creator>Nick Tzanis</dc:creator>
  <cp:lastModifiedBy>Nick Tzanis</cp:lastModifiedBy>
  <cp:revision>1</cp:revision>
  <dcterms:created xsi:type="dcterms:W3CDTF">2023-02-13T15:21:12Z</dcterms:created>
  <dcterms:modified xsi:type="dcterms:W3CDTF">2023-02-13T17:25:40Z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